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7" r:id="rId1"/>
  </p:sldMasterIdLst>
  <p:notesMasterIdLst>
    <p:notesMasterId r:id="rId23"/>
  </p:notesMasterIdLst>
  <p:sldIdLst>
    <p:sldId id="256" r:id="rId2"/>
    <p:sldId id="262" r:id="rId3"/>
    <p:sldId id="263" r:id="rId4"/>
    <p:sldId id="264" r:id="rId5"/>
    <p:sldId id="258" r:id="rId6"/>
    <p:sldId id="268" r:id="rId7"/>
    <p:sldId id="269" r:id="rId8"/>
    <p:sldId id="259" r:id="rId9"/>
    <p:sldId id="267" r:id="rId10"/>
    <p:sldId id="265" r:id="rId11"/>
    <p:sldId id="266" r:id="rId12"/>
    <p:sldId id="270" r:id="rId13"/>
    <p:sldId id="271" r:id="rId14"/>
    <p:sldId id="273" r:id="rId15"/>
    <p:sldId id="272" r:id="rId16"/>
    <p:sldId id="274" r:id="rId17"/>
    <p:sldId id="275" r:id="rId18"/>
    <p:sldId id="278" r:id="rId19"/>
    <p:sldId id="280" r:id="rId20"/>
    <p:sldId id="282"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E31DB-3347-4F49-8825-87EF892F08AD}" v="253" dt="2024-10-08T03:24:33.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9"/>
    <p:restoredTop sz="94716"/>
  </p:normalViewPr>
  <p:slideViewPr>
    <p:cSldViewPr snapToGrid="0">
      <p:cViewPr varScale="1">
        <p:scale>
          <a:sx n="150" d="100"/>
          <a:sy n="150" d="100"/>
        </p:scale>
        <p:origin x="3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11.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11.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0BF41-0243-44C5-8BB0-1691CA047B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3025B5-D81F-4B48-AE54-0148592C5DA9}">
      <dgm:prSet/>
      <dgm:spPr/>
      <dgm:t>
        <a:bodyPr/>
        <a:lstStyle/>
        <a:p>
          <a:pPr>
            <a:lnSpc>
              <a:spcPct val="100000"/>
            </a:lnSpc>
          </a:pPr>
          <a:r>
            <a:rPr lang="en-US" b="1" dirty="0"/>
            <a:t>Anomaly detection </a:t>
          </a:r>
          <a:r>
            <a:rPr lang="en-US" dirty="0"/>
            <a:t>is the </a:t>
          </a:r>
          <a:r>
            <a:rPr lang="en-US" b="1" dirty="0"/>
            <a:t>process of identifying data </a:t>
          </a:r>
          <a:r>
            <a:rPr lang="en-US" dirty="0"/>
            <a:t>points, events or patterns in a dataset that </a:t>
          </a:r>
          <a:r>
            <a:rPr lang="en-US" b="1" dirty="0"/>
            <a:t>deviate significantly</a:t>
          </a:r>
          <a:r>
            <a:rPr lang="en-US" dirty="0"/>
            <a:t> from the expected </a:t>
          </a:r>
          <a:r>
            <a:rPr lang="en-US" dirty="0" err="1"/>
            <a:t>behaviour</a:t>
          </a:r>
          <a:r>
            <a:rPr lang="en-US" dirty="0"/>
            <a:t> or norm.</a:t>
          </a:r>
        </a:p>
      </dgm:t>
    </dgm:pt>
    <dgm:pt modelId="{33A2A951-8549-4C55-B585-386801FAA775}" type="parTrans" cxnId="{07E9C869-DE7C-43D9-93E9-A1B8C602DF11}">
      <dgm:prSet/>
      <dgm:spPr/>
      <dgm:t>
        <a:bodyPr/>
        <a:lstStyle/>
        <a:p>
          <a:endParaRPr lang="en-US"/>
        </a:p>
      </dgm:t>
    </dgm:pt>
    <dgm:pt modelId="{C8774A1C-0184-4280-A559-29BACFC62CAA}" type="sibTrans" cxnId="{07E9C869-DE7C-43D9-93E9-A1B8C602DF11}">
      <dgm:prSet/>
      <dgm:spPr/>
      <dgm:t>
        <a:bodyPr/>
        <a:lstStyle/>
        <a:p>
          <a:endParaRPr lang="en-US"/>
        </a:p>
      </dgm:t>
    </dgm:pt>
    <dgm:pt modelId="{B375F02A-CED9-47CD-A6FA-6B90879F90BB}">
      <dgm:prSet/>
      <dgm:spPr/>
      <dgm:t>
        <a:bodyPr/>
        <a:lstStyle/>
        <a:p>
          <a:pPr>
            <a:lnSpc>
              <a:spcPct val="100000"/>
            </a:lnSpc>
          </a:pPr>
          <a:r>
            <a:rPr lang="en-US" dirty="0"/>
            <a:t>These </a:t>
          </a:r>
          <a:r>
            <a:rPr lang="en-US" b="1" dirty="0"/>
            <a:t>“anomalies” </a:t>
          </a:r>
          <a:r>
            <a:rPr lang="en-US" dirty="0"/>
            <a:t>or “</a:t>
          </a:r>
          <a:r>
            <a:rPr lang="en-US" b="1" dirty="0"/>
            <a:t>outliers” </a:t>
          </a:r>
          <a:r>
            <a:rPr lang="en-US" dirty="0"/>
            <a:t>can indicate important insights such as errors, fraudulent activities, system failures or unexpected trends in data.</a:t>
          </a:r>
        </a:p>
      </dgm:t>
    </dgm:pt>
    <dgm:pt modelId="{7E8EC338-43A9-4078-AB80-CF69E8F1FC12}" type="parTrans" cxnId="{369D8F9C-A6FF-4ACF-95B3-7238884F1C15}">
      <dgm:prSet/>
      <dgm:spPr/>
      <dgm:t>
        <a:bodyPr/>
        <a:lstStyle/>
        <a:p>
          <a:endParaRPr lang="en-US"/>
        </a:p>
      </dgm:t>
    </dgm:pt>
    <dgm:pt modelId="{56E20E53-E167-4F98-89F3-1590BBA50A2C}" type="sibTrans" cxnId="{369D8F9C-A6FF-4ACF-95B3-7238884F1C15}">
      <dgm:prSet/>
      <dgm:spPr/>
      <dgm:t>
        <a:bodyPr/>
        <a:lstStyle/>
        <a:p>
          <a:endParaRPr lang="en-US"/>
        </a:p>
      </dgm:t>
    </dgm:pt>
    <dgm:pt modelId="{32DC9DF0-F75F-448F-A806-062574E034A8}" type="pres">
      <dgm:prSet presAssocID="{C8E0BF41-0243-44C5-8BB0-1691CA047BDB}" presName="root" presStyleCnt="0">
        <dgm:presLayoutVars>
          <dgm:dir/>
          <dgm:resizeHandles val="exact"/>
        </dgm:presLayoutVars>
      </dgm:prSet>
      <dgm:spPr/>
    </dgm:pt>
    <dgm:pt modelId="{BA87676A-6C35-4587-A046-81CEB5B3B871}" type="pres">
      <dgm:prSet presAssocID="{F43025B5-D81F-4B48-AE54-0148592C5DA9}" presName="compNode" presStyleCnt="0"/>
      <dgm:spPr/>
    </dgm:pt>
    <dgm:pt modelId="{671E9461-C006-4598-98EB-86C0A11F22C5}" type="pres">
      <dgm:prSet presAssocID="{F43025B5-D81F-4B48-AE54-0148592C5DA9}" presName="bgRect" presStyleLbl="bgShp" presStyleIdx="0" presStyleCnt="2"/>
      <dgm:spPr/>
    </dgm:pt>
    <dgm:pt modelId="{8416D878-BE16-4D02-8828-ED6240F24D36}" type="pres">
      <dgm:prSet presAssocID="{F43025B5-D81F-4B48-AE54-0148592C5D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1ABB1571-5D69-429F-8A5C-EE7C66357A78}" type="pres">
      <dgm:prSet presAssocID="{F43025B5-D81F-4B48-AE54-0148592C5DA9}" presName="spaceRect" presStyleCnt="0"/>
      <dgm:spPr/>
    </dgm:pt>
    <dgm:pt modelId="{4E4A51F0-843E-48B6-BBA3-7901F3D24D20}" type="pres">
      <dgm:prSet presAssocID="{F43025B5-D81F-4B48-AE54-0148592C5DA9}" presName="parTx" presStyleLbl="revTx" presStyleIdx="0" presStyleCnt="2">
        <dgm:presLayoutVars>
          <dgm:chMax val="0"/>
          <dgm:chPref val="0"/>
        </dgm:presLayoutVars>
      </dgm:prSet>
      <dgm:spPr/>
    </dgm:pt>
    <dgm:pt modelId="{1A94DB22-5BD0-4440-8C38-9B5085F26C06}" type="pres">
      <dgm:prSet presAssocID="{C8774A1C-0184-4280-A559-29BACFC62CAA}" presName="sibTrans" presStyleCnt="0"/>
      <dgm:spPr/>
    </dgm:pt>
    <dgm:pt modelId="{77A11627-A443-4AD0-84FB-07C35C0097C5}" type="pres">
      <dgm:prSet presAssocID="{B375F02A-CED9-47CD-A6FA-6B90879F90BB}" presName="compNode" presStyleCnt="0"/>
      <dgm:spPr/>
    </dgm:pt>
    <dgm:pt modelId="{BE0DC8C1-057D-410E-8C68-4A87C5CA8094}" type="pres">
      <dgm:prSet presAssocID="{B375F02A-CED9-47CD-A6FA-6B90879F90BB}" presName="bgRect" presStyleLbl="bgShp" presStyleIdx="1" presStyleCnt="2"/>
      <dgm:spPr/>
    </dgm:pt>
    <dgm:pt modelId="{05CA92B5-4011-4A70-A93A-9FDCB510DA0E}" type="pres">
      <dgm:prSet presAssocID="{B375F02A-CED9-47CD-A6FA-6B90879F90B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ce"/>
        </a:ext>
      </dgm:extLst>
    </dgm:pt>
    <dgm:pt modelId="{B32AA6A5-7ECA-4527-A5EB-2C9A34ABAC7C}" type="pres">
      <dgm:prSet presAssocID="{B375F02A-CED9-47CD-A6FA-6B90879F90BB}" presName="spaceRect" presStyleCnt="0"/>
      <dgm:spPr/>
    </dgm:pt>
    <dgm:pt modelId="{A59BF89F-E03D-40F9-9544-851F448FA7D9}" type="pres">
      <dgm:prSet presAssocID="{B375F02A-CED9-47CD-A6FA-6B90879F90BB}" presName="parTx" presStyleLbl="revTx" presStyleIdx="1" presStyleCnt="2">
        <dgm:presLayoutVars>
          <dgm:chMax val="0"/>
          <dgm:chPref val="0"/>
        </dgm:presLayoutVars>
      </dgm:prSet>
      <dgm:spPr/>
    </dgm:pt>
  </dgm:ptLst>
  <dgm:cxnLst>
    <dgm:cxn modelId="{F228F105-CFD7-47F4-9404-F6F797F07190}" type="presOf" srcId="{B375F02A-CED9-47CD-A6FA-6B90879F90BB}" destId="{A59BF89F-E03D-40F9-9544-851F448FA7D9}" srcOrd="0" destOrd="0" presId="urn:microsoft.com/office/officeart/2018/2/layout/IconVerticalSolidList"/>
    <dgm:cxn modelId="{84FB071F-B66B-4657-8F29-B1434CB5F091}" type="presOf" srcId="{F43025B5-D81F-4B48-AE54-0148592C5DA9}" destId="{4E4A51F0-843E-48B6-BBA3-7901F3D24D20}" srcOrd="0" destOrd="0" presId="urn:microsoft.com/office/officeart/2018/2/layout/IconVerticalSolidList"/>
    <dgm:cxn modelId="{07E9C869-DE7C-43D9-93E9-A1B8C602DF11}" srcId="{C8E0BF41-0243-44C5-8BB0-1691CA047BDB}" destId="{F43025B5-D81F-4B48-AE54-0148592C5DA9}" srcOrd="0" destOrd="0" parTransId="{33A2A951-8549-4C55-B585-386801FAA775}" sibTransId="{C8774A1C-0184-4280-A559-29BACFC62CAA}"/>
    <dgm:cxn modelId="{369D8F9C-A6FF-4ACF-95B3-7238884F1C15}" srcId="{C8E0BF41-0243-44C5-8BB0-1691CA047BDB}" destId="{B375F02A-CED9-47CD-A6FA-6B90879F90BB}" srcOrd="1" destOrd="0" parTransId="{7E8EC338-43A9-4078-AB80-CF69E8F1FC12}" sibTransId="{56E20E53-E167-4F98-89F3-1590BBA50A2C}"/>
    <dgm:cxn modelId="{F569DFA7-9961-432F-9BD3-5A562F4CBE50}" type="presOf" srcId="{C8E0BF41-0243-44C5-8BB0-1691CA047BDB}" destId="{32DC9DF0-F75F-448F-A806-062574E034A8}" srcOrd="0" destOrd="0" presId="urn:microsoft.com/office/officeart/2018/2/layout/IconVerticalSolidList"/>
    <dgm:cxn modelId="{B4F21D6F-4B06-475D-822A-071E755A303D}" type="presParOf" srcId="{32DC9DF0-F75F-448F-A806-062574E034A8}" destId="{BA87676A-6C35-4587-A046-81CEB5B3B871}" srcOrd="0" destOrd="0" presId="urn:microsoft.com/office/officeart/2018/2/layout/IconVerticalSolidList"/>
    <dgm:cxn modelId="{D925528D-EE91-43BB-BE9C-2A2454AF64CF}" type="presParOf" srcId="{BA87676A-6C35-4587-A046-81CEB5B3B871}" destId="{671E9461-C006-4598-98EB-86C0A11F22C5}" srcOrd="0" destOrd="0" presId="urn:microsoft.com/office/officeart/2018/2/layout/IconVerticalSolidList"/>
    <dgm:cxn modelId="{F9E6BEA1-EE0A-456A-ACCC-5DAAEF67E0E2}" type="presParOf" srcId="{BA87676A-6C35-4587-A046-81CEB5B3B871}" destId="{8416D878-BE16-4D02-8828-ED6240F24D36}" srcOrd="1" destOrd="0" presId="urn:microsoft.com/office/officeart/2018/2/layout/IconVerticalSolidList"/>
    <dgm:cxn modelId="{DB09D54F-F102-464D-B8D8-824F3E7EC710}" type="presParOf" srcId="{BA87676A-6C35-4587-A046-81CEB5B3B871}" destId="{1ABB1571-5D69-429F-8A5C-EE7C66357A78}" srcOrd="2" destOrd="0" presId="urn:microsoft.com/office/officeart/2018/2/layout/IconVerticalSolidList"/>
    <dgm:cxn modelId="{118AFB28-E11F-4BE9-985B-363E244A43A8}" type="presParOf" srcId="{BA87676A-6C35-4587-A046-81CEB5B3B871}" destId="{4E4A51F0-843E-48B6-BBA3-7901F3D24D20}" srcOrd="3" destOrd="0" presId="urn:microsoft.com/office/officeart/2018/2/layout/IconVerticalSolidList"/>
    <dgm:cxn modelId="{322E9ADE-A519-4362-9586-F010006E26EF}" type="presParOf" srcId="{32DC9DF0-F75F-448F-A806-062574E034A8}" destId="{1A94DB22-5BD0-4440-8C38-9B5085F26C06}" srcOrd="1" destOrd="0" presId="urn:microsoft.com/office/officeart/2018/2/layout/IconVerticalSolidList"/>
    <dgm:cxn modelId="{70CAC91F-EE74-44B6-830C-58A94482F28E}" type="presParOf" srcId="{32DC9DF0-F75F-448F-A806-062574E034A8}" destId="{77A11627-A443-4AD0-84FB-07C35C0097C5}" srcOrd="2" destOrd="0" presId="urn:microsoft.com/office/officeart/2018/2/layout/IconVerticalSolidList"/>
    <dgm:cxn modelId="{06F13982-3F1B-47E1-9D6C-20E463C879C9}" type="presParOf" srcId="{77A11627-A443-4AD0-84FB-07C35C0097C5}" destId="{BE0DC8C1-057D-410E-8C68-4A87C5CA8094}" srcOrd="0" destOrd="0" presId="urn:microsoft.com/office/officeart/2018/2/layout/IconVerticalSolidList"/>
    <dgm:cxn modelId="{5C0E3EB7-37EA-4BBA-BD5B-E87781119DB4}" type="presParOf" srcId="{77A11627-A443-4AD0-84FB-07C35C0097C5}" destId="{05CA92B5-4011-4A70-A93A-9FDCB510DA0E}" srcOrd="1" destOrd="0" presId="urn:microsoft.com/office/officeart/2018/2/layout/IconVerticalSolidList"/>
    <dgm:cxn modelId="{C42D1DDB-28FF-48FB-BA8B-81E936ABED50}" type="presParOf" srcId="{77A11627-A443-4AD0-84FB-07C35C0097C5}" destId="{B32AA6A5-7ECA-4527-A5EB-2C9A34ABAC7C}" srcOrd="2" destOrd="0" presId="urn:microsoft.com/office/officeart/2018/2/layout/IconVerticalSolidList"/>
    <dgm:cxn modelId="{7EFF5783-020A-4BB3-A95C-6632282BA1F0}" type="presParOf" srcId="{77A11627-A443-4AD0-84FB-07C35C0097C5}" destId="{A59BF89F-E03D-40F9-9544-851F448FA7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682E2-CE9B-8D43-A1A8-8B1D3A772924}" type="doc">
      <dgm:prSet loTypeId="urn:microsoft.com/office/officeart/2018/5/layout/IconCircleLabel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7224DF44-F33E-6A42-92FE-278234909C4F}">
      <dgm:prSet phldrT="[Text]"/>
      <dgm:spPr/>
      <dgm:t>
        <a:bodyPr/>
        <a:lstStyle/>
        <a:p>
          <a:pPr>
            <a:defRPr cap="all"/>
          </a:pPr>
          <a:r>
            <a:rPr lang="en-US" b="1" dirty="0">
              <a:effectLst/>
              <a:latin typeface="Menlo" panose="020B0609030804020204" pitchFamily="49" charset="0"/>
            </a:rPr>
            <a:t>Fraud detection</a:t>
          </a:r>
          <a:endParaRPr lang="en-US" dirty="0"/>
        </a:p>
      </dgm:t>
    </dgm:pt>
    <dgm:pt modelId="{4AB6E265-9C62-254C-8E43-FF9C0AE6DC8D}" type="parTrans" cxnId="{9836F9BE-FBA9-EF46-A9B9-019E3DC757B0}">
      <dgm:prSet/>
      <dgm:spPr/>
      <dgm:t>
        <a:bodyPr/>
        <a:lstStyle/>
        <a:p>
          <a:endParaRPr lang="en-US"/>
        </a:p>
      </dgm:t>
    </dgm:pt>
    <dgm:pt modelId="{81FFF7F9-50B6-5B41-8790-16E7DCD96262}" type="sibTrans" cxnId="{9836F9BE-FBA9-EF46-A9B9-019E3DC757B0}">
      <dgm:prSet/>
      <dgm:spPr/>
      <dgm:t>
        <a:bodyPr/>
        <a:lstStyle/>
        <a:p>
          <a:endParaRPr lang="en-US"/>
        </a:p>
      </dgm:t>
    </dgm:pt>
    <dgm:pt modelId="{953DA311-E678-3F4F-BA72-D6C3AF88642E}">
      <dgm:prSet phldrT="[Text]"/>
      <dgm:spPr/>
      <dgm:t>
        <a:bodyPr/>
        <a:lstStyle/>
        <a:p>
          <a:pPr>
            <a:defRPr cap="all"/>
          </a:pPr>
          <a:r>
            <a:rPr lang="en-US" b="1" dirty="0">
              <a:effectLst/>
              <a:latin typeface="Menlo" panose="020B0609030804020204" pitchFamily="49" charset="0"/>
            </a:rPr>
            <a:t>Network intrusion detection</a:t>
          </a:r>
          <a:endParaRPr lang="en-US" dirty="0"/>
        </a:p>
      </dgm:t>
    </dgm:pt>
    <dgm:pt modelId="{1581F472-FC21-514F-BC1E-94FEE1896CB1}" type="parTrans" cxnId="{DC9B3891-540E-2D4D-AF7F-DD6BDE6BC6A5}">
      <dgm:prSet/>
      <dgm:spPr/>
      <dgm:t>
        <a:bodyPr/>
        <a:lstStyle/>
        <a:p>
          <a:endParaRPr lang="en-US"/>
        </a:p>
      </dgm:t>
    </dgm:pt>
    <dgm:pt modelId="{F67CF583-483F-5547-8C17-744CF5364E37}" type="sibTrans" cxnId="{DC9B3891-540E-2D4D-AF7F-DD6BDE6BC6A5}">
      <dgm:prSet/>
      <dgm:spPr/>
      <dgm:t>
        <a:bodyPr/>
        <a:lstStyle/>
        <a:p>
          <a:endParaRPr lang="en-US"/>
        </a:p>
      </dgm:t>
    </dgm:pt>
    <dgm:pt modelId="{9D585691-EA53-2848-868A-B540A52AFCCE}">
      <dgm:prSet phldrT="[Text]"/>
      <dgm:spPr/>
      <dgm:t>
        <a:bodyPr/>
        <a:lstStyle/>
        <a:p>
          <a:pPr>
            <a:defRPr cap="all"/>
          </a:pPr>
          <a:r>
            <a:rPr lang="en-US" b="1" dirty="0">
              <a:effectLst/>
              <a:latin typeface="Menlo" panose="020B0609030804020204" pitchFamily="49" charset="0"/>
            </a:rPr>
            <a:t>Healthcare</a:t>
          </a:r>
          <a:endParaRPr lang="en-US" dirty="0"/>
        </a:p>
      </dgm:t>
    </dgm:pt>
    <dgm:pt modelId="{9F6961ED-D171-EA48-B7E7-B4402069B505}" type="parTrans" cxnId="{884600E2-E2A3-A640-84DE-965BA890605F}">
      <dgm:prSet/>
      <dgm:spPr/>
      <dgm:t>
        <a:bodyPr/>
        <a:lstStyle/>
        <a:p>
          <a:endParaRPr lang="en-US"/>
        </a:p>
      </dgm:t>
    </dgm:pt>
    <dgm:pt modelId="{294771DB-77B2-A645-8824-1714BE01D327}" type="sibTrans" cxnId="{884600E2-E2A3-A640-84DE-965BA890605F}">
      <dgm:prSet/>
      <dgm:spPr/>
      <dgm:t>
        <a:bodyPr/>
        <a:lstStyle/>
        <a:p>
          <a:endParaRPr lang="en-US"/>
        </a:p>
      </dgm:t>
    </dgm:pt>
    <dgm:pt modelId="{290A651B-F636-6E40-861D-FFAE73943762}">
      <dgm:prSet phldrT="[Text]"/>
      <dgm:spPr/>
      <dgm:t>
        <a:bodyPr/>
        <a:lstStyle/>
        <a:p>
          <a:pPr>
            <a:defRPr cap="all"/>
          </a:pPr>
          <a:r>
            <a:rPr lang="en-US" b="1" dirty="0">
              <a:effectLst/>
              <a:latin typeface="Menlo" panose="020B0609030804020204" pitchFamily="49" charset="0"/>
            </a:rPr>
            <a:t>Manufacturing industry</a:t>
          </a:r>
          <a:endParaRPr lang="en-US" dirty="0"/>
        </a:p>
      </dgm:t>
    </dgm:pt>
    <dgm:pt modelId="{AA376E29-8A0A-4149-8FBE-05A470FE17B8}" type="parTrans" cxnId="{524B4F17-5E7C-794F-B0B6-7443129798AC}">
      <dgm:prSet/>
      <dgm:spPr/>
      <dgm:t>
        <a:bodyPr/>
        <a:lstStyle/>
        <a:p>
          <a:endParaRPr lang="en-US"/>
        </a:p>
      </dgm:t>
    </dgm:pt>
    <dgm:pt modelId="{F32A9205-0692-9A42-819A-1AA01F76305D}" type="sibTrans" cxnId="{524B4F17-5E7C-794F-B0B6-7443129798AC}">
      <dgm:prSet/>
      <dgm:spPr/>
      <dgm:t>
        <a:bodyPr/>
        <a:lstStyle/>
        <a:p>
          <a:endParaRPr lang="en-US"/>
        </a:p>
      </dgm:t>
    </dgm:pt>
    <dgm:pt modelId="{B5229CCE-783A-3145-AD6C-63133995738C}">
      <dgm:prSet phldrT="[Text]"/>
      <dgm:spPr/>
      <dgm:t>
        <a:bodyPr/>
        <a:lstStyle/>
        <a:p>
          <a:pPr>
            <a:defRPr cap="all"/>
          </a:pPr>
          <a:r>
            <a:rPr lang="en-US" b="1" dirty="0">
              <a:effectLst/>
              <a:latin typeface="Menlo" panose="020B0609030804020204" pitchFamily="49" charset="0"/>
            </a:rPr>
            <a:t>Customer churn prediction</a:t>
          </a:r>
          <a:endParaRPr lang="en-US" dirty="0"/>
        </a:p>
      </dgm:t>
    </dgm:pt>
    <dgm:pt modelId="{C21C1736-52FB-354C-9C78-CF7FEB60286F}" type="parTrans" cxnId="{71BABA95-6922-964D-9124-1D1C78FFD5C7}">
      <dgm:prSet/>
      <dgm:spPr/>
      <dgm:t>
        <a:bodyPr/>
        <a:lstStyle/>
        <a:p>
          <a:endParaRPr lang="en-US"/>
        </a:p>
      </dgm:t>
    </dgm:pt>
    <dgm:pt modelId="{A04CC970-0532-B94F-948E-450A427A4CDA}" type="sibTrans" cxnId="{71BABA95-6922-964D-9124-1D1C78FFD5C7}">
      <dgm:prSet/>
      <dgm:spPr/>
      <dgm:t>
        <a:bodyPr/>
        <a:lstStyle/>
        <a:p>
          <a:endParaRPr lang="en-US"/>
        </a:p>
      </dgm:t>
    </dgm:pt>
    <dgm:pt modelId="{765A459F-1ADA-5B42-B871-9B733C8345A3}">
      <dgm:prSet phldrT="[Text]"/>
      <dgm:spPr/>
      <dgm:t>
        <a:bodyPr/>
        <a:lstStyle/>
        <a:p>
          <a:pPr>
            <a:defRPr cap="all"/>
          </a:pPr>
          <a:r>
            <a:rPr lang="en-US" b="1" dirty="0">
              <a:effectLst/>
              <a:latin typeface="Menlo" panose="020B0609030804020204" pitchFamily="49" charset="0"/>
            </a:rPr>
            <a:t>Machine maintenance</a:t>
          </a:r>
          <a:endParaRPr lang="en-US" dirty="0"/>
        </a:p>
      </dgm:t>
    </dgm:pt>
    <dgm:pt modelId="{4E0B9501-FC90-F547-A80E-22E7320E2B5B}" type="parTrans" cxnId="{0368189C-7E39-DF48-8C52-A26F4BB3467B}">
      <dgm:prSet/>
      <dgm:spPr/>
      <dgm:t>
        <a:bodyPr/>
        <a:lstStyle/>
        <a:p>
          <a:endParaRPr lang="en-US"/>
        </a:p>
      </dgm:t>
    </dgm:pt>
    <dgm:pt modelId="{231F7F91-B8F1-FF4D-B8FF-77F95BBE40B1}" type="sibTrans" cxnId="{0368189C-7E39-DF48-8C52-A26F4BB3467B}">
      <dgm:prSet/>
      <dgm:spPr/>
      <dgm:t>
        <a:bodyPr/>
        <a:lstStyle/>
        <a:p>
          <a:endParaRPr lang="en-US"/>
        </a:p>
      </dgm:t>
    </dgm:pt>
    <dgm:pt modelId="{0EB56B1B-B25F-40E5-9686-8E6D602A5B7F}" type="pres">
      <dgm:prSet presAssocID="{AD6682E2-CE9B-8D43-A1A8-8B1D3A772924}" presName="root" presStyleCnt="0">
        <dgm:presLayoutVars>
          <dgm:dir/>
          <dgm:resizeHandles val="exact"/>
        </dgm:presLayoutVars>
      </dgm:prSet>
      <dgm:spPr/>
    </dgm:pt>
    <dgm:pt modelId="{62DD5A48-ED24-4A4A-8366-3216838B0415}" type="pres">
      <dgm:prSet presAssocID="{7224DF44-F33E-6A42-92FE-278234909C4F}" presName="compNode" presStyleCnt="0"/>
      <dgm:spPr/>
    </dgm:pt>
    <dgm:pt modelId="{48FA1497-CB5A-4169-ABAD-2F1376D7FF2B}" type="pres">
      <dgm:prSet presAssocID="{7224DF44-F33E-6A42-92FE-278234909C4F}" presName="iconBgRect" presStyleLbl="bgShp" presStyleIdx="0" presStyleCnt="6"/>
      <dgm:spPr/>
    </dgm:pt>
    <dgm:pt modelId="{AA29EC66-2A6E-43BC-8B7C-E9BAFC4B5089}" type="pres">
      <dgm:prSet presAssocID="{7224DF44-F33E-6A42-92FE-278234909C4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Robber"/>
        </a:ext>
      </dgm:extLst>
    </dgm:pt>
    <dgm:pt modelId="{7530F827-0823-45CB-B821-87373DC41849}" type="pres">
      <dgm:prSet presAssocID="{7224DF44-F33E-6A42-92FE-278234909C4F}" presName="spaceRect" presStyleCnt="0"/>
      <dgm:spPr/>
    </dgm:pt>
    <dgm:pt modelId="{154425B8-8BCB-4E87-9391-C63D7D8E16E5}" type="pres">
      <dgm:prSet presAssocID="{7224DF44-F33E-6A42-92FE-278234909C4F}" presName="textRect" presStyleLbl="revTx" presStyleIdx="0" presStyleCnt="6">
        <dgm:presLayoutVars>
          <dgm:chMax val="1"/>
          <dgm:chPref val="1"/>
        </dgm:presLayoutVars>
      </dgm:prSet>
      <dgm:spPr/>
    </dgm:pt>
    <dgm:pt modelId="{A6E05D29-0EB0-4085-9AF3-F0C39F1E8B28}" type="pres">
      <dgm:prSet presAssocID="{81FFF7F9-50B6-5B41-8790-16E7DCD96262}" presName="sibTrans" presStyleCnt="0"/>
      <dgm:spPr/>
    </dgm:pt>
    <dgm:pt modelId="{F42F5093-B294-442A-AC05-68167F7F40A2}" type="pres">
      <dgm:prSet presAssocID="{953DA311-E678-3F4F-BA72-D6C3AF88642E}" presName="compNode" presStyleCnt="0"/>
      <dgm:spPr/>
    </dgm:pt>
    <dgm:pt modelId="{AC5A5C7F-3BBE-4795-8E5B-1113ABDCA0FB}" type="pres">
      <dgm:prSet presAssocID="{953DA311-E678-3F4F-BA72-D6C3AF88642E}" presName="iconBgRect" presStyleLbl="bgShp" presStyleIdx="1" presStyleCnt="6"/>
      <dgm:spPr/>
    </dgm:pt>
    <dgm:pt modelId="{2EBF9AF6-9870-44AA-8623-0698F108697F}" type="pres">
      <dgm:prSet presAssocID="{953DA311-E678-3F4F-BA72-D6C3AF88642E}"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ock"/>
        </a:ext>
      </dgm:extLst>
    </dgm:pt>
    <dgm:pt modelId="{00B696EA-2714-40FD-8474-F7DB70D865EF}" type="pres">
      <dgm:prSet presAssocID="{953DA311-E678-3F4F-BA72-D6C3AF88642E}" presName="spaceRect" presStyleCnt="0"/>
      <dgm:spPr/>
    </dgm:pt>
    <dgm:pt modelId="{ADE730A1-BAFD-43A8-AA8D-71B79F28966F}" type="pres">
      <dgm:prSet presAssocID="{953DA311-E678-3F4F-BA72-D6C3AF88642E}" presName="textRect" presStyleLbl="revTx" presStyleIdx="1" presStyleCnt="6">
        <dgm:presLayoutVars>
          <dgm:chMax val="1"/>
          <dgm:chPref val="1"/>
        </dgm:presLayoutVars>
      </dgm:prSet>
      <dgm:spPr/>
    </dgm:pt>
    <dgm:pt modelId="{44AFBE75-ACA8-4A0A-8DA7-748539336BE9}" type="pres">
      <dgm:prSet presAssocID="{F67CF583-483F-5547-8C17-744CF5364E37}" presName="sibTrans" presStyleCnt="0"/>
      <dgm:spPr/>
    </dgm:pt>
    <dgm:pt modelId="{B3277A74-DB75-4A65-8DBA-1F322F6BF3FA}" type="pres">
      <dgm:prSet presAssocID="{9D585691-EA53-2848-868A-B540A52AFCCE}" presName="compNode" presStyleCnt="0"/>
      <dgm:spPr/>
    </dgm:pt>
    <dgm:pt modelId="{E9197552-D62D-4BDC-9023-AD1659E81A22}" type="pres">
      <dgm:prSet presAssocID="{9D585691-EA53-2848-868A-B540A52AFCCE}" presName="iconBgRect" presStyleLbl="bgShp" presStyleIdx="2" presStyleCnt="6"/>
      <dgm:spPr/>
    </dgm:pt>
    <dgm:pt modelId="{84E4BFEB-8D7E-4F2E-A071-7CDFB33FE49C}" type="pres">
      <dgm:prSet presAssocID="{9D585691-EA53-2848-868A-B540A52AFCCE}"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edical"/>
        </a:ext>
      </dgm:extLst>
    </dgm:pt>
    <dgm:pt modelId="{E243EF1F-E7EE-4963-B733-264F6A4A6A4D}" type="pres">
      <dgm:prSet presAssocID="{9D585691-EA53-2848-868A-B540A52AFCCE}" presName="spaceRect" presStyleCnt="0"/>
      <dgm:spPr/>
    </dgm:pt>
    <dgm:pt modelId="{B238205C-6FC6-4C71-A5A5-E0E23B1673CD}" type="pres">
      <dgm:prSet presAssocID="{9D585691-EA53-2848-868A-B540A52AFCCE}" presName="textRect" presStyleLbl="revTx" presStyleIdx="2" presStyleCnt="6">
        <dgm:presLayoutVars>
          <dgm:chMax val="1"/>
          <dgm:chPref val="1"/>
        </dgm:presLayoutVars>
      </dgm:prSet>
      <dgm:spPr/>
    </dgm:pt>
    <dgm:pt modelId="{9791146D-ED95-4E75-BB61-C36E2525004D}" type="pres">
      <dgm:prSet presAssocID="{294771DB-77B2-A645-8824-1714BE01D327}" presName="sibTrans" presStyleCnt="0"/>
      <dgm:spPr/>
    </dgm:pt>
    <dgm:pt modelId="{0D91EF1F-4DDA-4CAB-B911-53DDC3978438}" type="pres">
      <dgm:prSet presAssocID="{290A651B-F636-6E40-861D-FFAE73943762}" presName="compNode" presStyleCnt="0"/>
      <dgm:spPr/>
    </dgm:pt>
    <dgm:pt modelId="{E0BE0EFE-DE86-48CD-A93B-424414D6DBE5}" type="pres">
      <dgm:prSet presAssocID="{290A651B-F636-6E40-861D-FFAE73943762}" presName="iconBgRect" presStyleLbl="bgShp" presStyleIdx="3" presStyleCnt="6"/>
      <dgm:spPr/>
    </dgm:pt>
    <dgm:pt modelId="{D3263A35-03EA-4615-B2E1-57F1182B5BC9}" type="pres">
      <dgm:prSet presAssocID="{290A651B-F636-6E40-861D-FFAE73943762}" presName="icon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Factory"/>
        </a:ext>
      </dgm:extLst>
    </dgm:pt>
    <dgm:pt modelId="{844A612D-29FD-4AAD-AD02-251E811D41D7}" type="pres">
      <dgm:prSet presAssocID="{290A651B-F636-6E40-861D-FFAE73943762}" presName="spaceRect" presStyleCnt="0"/>
      <dgm:spPr/>
    </dgm:pt>
    <dgm:pt modelId="{8D3696C5-2A01-48AC-9545-1079AF423071}" type="pres">
      <dgm:prSet presAssocID="{290A651B-F636-6E40-861D-FFAE73943762}" presName="textRect" presStyleLbl="revTx" presStyleIdx="3" presStyleCnt="6">
        <dgm:presLayoutVars>
          <dgm:chMax val="1"/>
          <dgm:chPref val="1"/>
        </dgm:presLayoutVars>
      </dgm:prSet>
      <dgm:spPr/>
    </dgm:pt>
    <dgm:pt modelId="{A03EDBCA-C1A8-470D-92EA-710EBEA93EF5}" type="pres">
      <dgm:prSet presAssocID="{F32A9205-0692-9A42-819A-1AA01F76305D}" presName="sibTrans" presStyleCnt="0"/>
      <dgm:spPr/>
    </dgm:pt>
    <dgm:pt modelId="{B1A28865-30F1-4558-9703-46A492187E1B}" type="pres">
      <dgm:prSet presAssocID="{B5229CCE-783A-3145-AD6C-63133995738C}" presName="compNode" presStyleCnt="0"/>
      <dgm:spPr/>
    </dgm:pt>
    <dgm:pt modelId="{B3B1A8DB-0587-4C41-95EA-5F78D1F4E77B}" type="pres">
      <dgm:prSet presAssocID="{B5229CCE-783A-3145-AD6C-63133995738C}" presName="iconBgRect" presStyleLbl="bgShp" presStyleIdx="4" presStyleCnt="6"/>
      <dgm:spPr/>
    </dgm:pt>
    <dgm:pt modelId="{630D57F1-796A-4BA0-84ED-C6402D9A5B4B}" type="pres">
      <dgm:prSet presAssocID="{B5229CCE-783A-3145-AD6C-63133995738C}" presName="icon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User"/>
        </a:ext>
      </dgm:extLst>
    </dgm:pt>
    <dgm:pt modelId="{56C9156A-78C1-4569-8B02-BECA705257F4}" type="pres">
      <dgm:prSet presAssocID="{B5229CCE-783A-3145-AD6C-63133995738C}" presName="spaceRect" presStyleCnt="0"/>
      <dgm:spPr/>
    </dgm:pt>
    <dgm:pt modelId="{B59EF3E3-0B29-4D91-BFB4-F587215DB1C5}" type="pres">
      <dgm:prSet presAssocID="{B5229CCE-783A-3145-AD6C-63133995738C}" presName="textRect" presStyleLbl="revTx" presStyleIdx="4" presStyleCnt="6">
        <dgm:presLayoutVars>
          <dgm:chMax val="1"/>
          <dgm:chPref val="1"/>
        </dgm:presLayoutVars>
      </dgm:prSet>
      <dgm:spPr/>
    </dgm:pt>
    <dgm:pt modelId="{94E74598-FA85-48FE-904B-E722F5B7D8CC}" type="pres">
      <dgm:prSet presAssocID="{A04CC970-0532-B94F-948E-450A427A4CDA}" presName="sibTrans" presStyleCnt="0"/>
      <dgm:spPr/>
    </dgm:pt>
    <dgm:pt modelId="{0786A797-0074-4345-A792-8B39F315147A}" type="pres">
      <dgm:prSet presAssocID="{765A459F-1ADA-5B42-B871-9B733C8345A3}" presName="compNode" presStyleCnt="0"/>
      <dgm:spPr/>
    </dgm:pt>
    <dgm:pt modelId="{5694626D-D40B-4E3E-A955-41675C96A9E7}" type="pres">
      <dgm:prSet presAssocID="{765A459F-1ADA-5B42-B871-9B733C8345A3}" presName="iconBgRect" presStyleLbl="bgShp" presStyleIdx="5" presStyleCnt="6"/>
      <dgm:spPr/>
    </dgm:pt>
    <dgm:pt modelId="{CAE3F815-B330-4D88-BB7A-33D4BE4FBF40}" type="pres">
      <dgm:prSet presAssocID="{765A459F-1ADA-5B42-B871-9B733C8345A3}" presName="icon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Tools"/>
        </a:ext>
      </dgm:extLst>
    </dgm:pt>
    <dgm:pt modelId="{2BE48C7C-4233-4757-BB4B-6E0CA6BB4676}" type="pres">
      <dgm:prSet presAssocID="{765A459F-1ADA-5B42-B871-9B733C8345A3}" presName="spaceRect" presStyleCnt="0"/>
      <dgm:spPr/>
    </dgm:pt>
    <dgm:pt modelId="{20AFAA5D-9885-41FF-8CD3-132705B57AAF}" type="pres">
      <dgm:prSet presAssocID="{765A459F-1ADA-5B42-B871-9B733C8345A3}" presName="textRect" presStyleLbl="revTx" presStyleIdx="5" presStyleCnt="6">
        <dgm:presLayoutVars>
          <dgm:chMax val="1"/>
          <dgm:chPref val="1"/>
        </dgm:presLayoutVars>
      </dgm:prSet>
      <dgm:spPr/>
    </dgm:pt>
  </dgm:ptLst>
  <dgm:cxnLst>
    <dgm:cxn modelId="{CB765413-F4FC-984C-93C6-B2B8528F2E2A}" type="presOf" srcId="{953DA311-E678-3F4F-BA72-D6C3AF88642E}" destId="{ADE730A1-BAFD-43A8-AA8D-71B79F28966F}" srcOrd="0" destOrd="0" presId="urn:microsoft.com/office/officeart/2018/5/layout/IconCircleLabelList"/>
    <dgm:cxn modelId="{524B4F17-5E7C-794F-B0B6-7443129798AC}" srcId="{AD6682E2-CE9B-8D43-A1A8-8B1D3A772924}" destId="{290A651B-F636-6E40-861D-FFAE73943762}" srcOrd="3" destOrd="0" parTransId="{AA376E29-8A0A-4149-8FBE-05A470FE17B8}" sibTransId="{F32A9205-0692-9A42-819A-1AA01F76305D}"/>
    <dgm:cxn modelId="{DBC05231-A648-524C-8ABC-0D1B758BF084}" type="presOf" srcId="{7224DF44-F33E-6A42-92FE-278234909C4F}" destId="{154425B8-8BCB-4E87-9391-C63D7D8E16E5}" srcOrd="0" destOrd="0" presId="urn:microsoft.com/office/officeart/2018/5/layout/IconCircleLabelList"/>
    <dgm:cxn modelId="{10E35831-E58D-2543-AD7E-7014061110E2}" type="presOf" srcId="{AD6682E2-CE9B-8D43-A1A8-8B1D3A772924}" destId="{0EB56B1B-B25F-40E5-9686-8E6D602A5B7F}" srcOrd="0" destOrd="0" presId="urn:microsoft.com/office/officeart/2018/5/layout/IconCircleLabelList"/>
    <dgm:cxn modelId="{F21AE445-67FB-564D-9FE5-8B2C63B8E003}" type="presOf" srcId="{290A651B-F636-6E40-861D-FFAE73943762}" destId="{8D3696C5-2A01-48AC-9545-1079AF423071}" srcOrd="0" destOrd="0" presId="urn:microsoft.com/office/officeart/2018/5/layout/IconCircleLabelList"/>
    <dgm:cxn modelId="{DC9B3891-540E-2D4D-AF7F-DD6BDE6BC6A5}" srcId="{AD6682E2-CE9B-8D43-A1A8-8B1D3A772924}" destId="{953DA311-E678-3F4F-BA72-D6C3AF88642E}" srcOrd="1" destOrd="0" parTransId="{1581F472-FC21-514F-BC1E-94FEE1896CB1}" sibTransId="{F67CF583-483F-5547-8C17-744CF5364E37}"/>
    <dgm:cxn modelId="{71BABA95-6922-964D-9124-1D1C78FFD5C7}" srcId="{AD6682E2-CE9B-8D43-A1A8-8B1D3A772924}" destId="{B5229CCE-783A-3145-AD6C-63133995738C}" srcOrd="4" destOrd="0" parTransId="{C21C1736-52FB-354C-9C78-CF7FEB60286F}" sibTransId="{A04CC970-0532-B94F-948E-450A427A4CDA}"/>
    <dgm:cxn modelId="{0368189C-7E39-DF48-8C52-A26F4BB3467B}" srcId="{AD6682E2-CE9B-8D43-A1A8-8B1D3A772924}" destId="{765A459F-1ADA-5B42-B871-9B733C8345A3}" srcOrd="5" destOrd="0" parTransId="{4E0B9501-FC90-F547-A80E-22E7320E2B5B}" sibTransId="{231F7F91-B8F1-FF4D-B8FF-77F95BBE40B1}"/>
    <dgm:cxn modelId="{3AC8B0A4-177E-3B4F-B54A-2589C8A70507}" type="presOf" srcId="{B5229CCE-783A-3145-AD6C-63133995738C}" destId="{B59EF3E3-0B29-4D91-BFB4-F587215DB1C5}" srcOrd="0" destOrd="0" presId="urn:microsoft.com/office/officeart/2018/5/layout/IconCircleLabelList"/>
    <dgm:cxn modelId="{9836F9BE-FBA9-EF46-A9B9-019E3DC757B0}" srcId="{AD6682E2-CE9B-8D43-A1A8-8B1D3A772924}" destId="{7224DF44-F33E-6A42-92FE-278234909C4F}" srcOrd="0" destOrd="0" parTransId="{4AB6E265-9C62-254C-8E43-FF9C0AE6DC8D}" sibTransId="{81FFF7F9-50B6-5B41-8790-16E7DCD96262}"/>
    <dgm:cxn modelId="{FB63A3C3-8305-2748-885E-33C84ACE9359}" type="presOf" srcId="{765A459F-1ADA-5B42-B871-9B733C8345A3}" destId="{20AFAA5D-9885-41FF-8CD3-132705B57AAF}" srcOrd="0" destOrd="0" presId="urn:microsoft.com/office/officeart/2018/5/layout/IconCircleLabelList"/>
    <dgm:cxn modelId="{884600E2-E2A3-A640-84DE-965BA890605F}" srcId="{AD6682E2-CE9B-8D43-A1A8-8B1D3A772924}" destId="{9D585691-EA53-2848-868A-B540A52AFCCE}" srcOrd="2" destOrd="0" parTransId="{9F6961ED-D171-EA48-B7E7-B4402069B505}" sibTransId="{294771DB-77B2-A645-8824-1714BE01D327}"/>
    <dgm:cxn modelId="{72F17DFB-44BD-7845-89AA-6C0A69BF03AA}" type="presOf" srcId="{9D585691-EA53-2848-868A-B540A52AFCCE}" destId="{B238205C-6FC6-4C71-A5A5-E0E23B1673CD}" srcOrd="0" destOrd="0" presId="urn:microsoft.com/office/officeart/2018/5/layout/IconCircleLabelList"/>
    <dgm:cxn modelId="{B429BA21-EA8D-7841-ADFC-7E78DB144A57}" type="presParOf" srcId="{0EB56B1B-B25F-40E5-9686-8E6D602A5B7F}" destId="{62DD5A48-ED24-4A4A-8366-3216838B0415}" srcOrd="0" destOrd="0" presId="urn:microsoft.com/office/officeart/2018/5/layout/IconCircleLabelList"/>
    <dgm:cxn modelId="{9993750C-99AA-854C-8984-E457060525E6}" type="presParOf" srcId="{62DD5A48-ED24-4A4A-8366-3216838B0415}" destId="{48FA1497-CB5A-4169-ABAD-2F1376D7FF2B}" srcOrd="0" destOrd="0" presId="urn:microsoft.com/office/officeart/2018/5/layout/IconCircleLabelList"/>
    <dgm:cxn modelId="{4352A518-E829-CB4E-998B-80BE977D891D}" type="presParOf" srcId="{62DD5A48-ED24-4A4A-8366-3216838B0415}" destId="{AA29EC66-2A6E-43BC-8B7C-E9BAFC4B5089}" srcOrd="1" destOrd="0" presId="urn:microsoft.com/office/officeart/2018/5/layout/IconCircleLabelList"/>
    <dgm:cxn modelId="{D81C08DE-2FFB-6D4A-B994-D19CEDAF0C35}" type="presParOf" srcId="{62DD5A48-ED24-4A4A-8366-3216838B0415}" destId="{7530F827-0823-45CB-B821-87373DC41849}" srcOrd="2" destOrd="0" presId="urn:microsoft.com/office/officeart/2018/5/layout/IconCircleLabelList"/>
    <dgm:cxn modelId="{258DABD4-7F80-864A-99CF-77F3DFE164DE}" type="presParOf" srcId="{62DD5A48-ED24-4A4A-8366-3216838B0415}" destId="{154425B8-8BCB-4E87-9391-C63D7D8E16E5}" srcOrd="3" destOrd="0" presId="urn:microsoft.com/office/officeart/2018/5/layout/IconCircleLabelList"/>
    <dgm:cxn modelId="{E09E11B6-DB11-DB4B-83AD-D127201F9C9B}" type="presParOf" srcId="{0EB56B1B-B25F-40E5-9686-8E6D602A5B7F}" destId="{A6E05D29-0EB0-4085-9AF3-F0C39F1E8B28}" srcOrd="1" destOrd="0" presId="urn:microsoft.com/office/officeart/2018/5/layout/IconCircleLabelList"/>
    <dgm:cxn modelId="{F6ABECF7-9D25-D94C-AC49-FEC10A1C3D03}" type="presParOf" srcId="{0EB56B1B-B25F-40E5-9686-8E6D602A5B7F}" destId="{F42F5093-B294-442A-AC05-68167F7F40A2}" srcOrd="2" destOrd="0" presId="urn:microsoft.com/office/officeart/2018/5/layout/IconCircleLabelList"/>
    <dgm:cxn modelId="{03FBE5D8-85DC-2D45-AA91-12908E189E3E}" type="presParOf" srcId="{F42F5093-B294-442A-AC05-68167F7F40A2}" destId="{AC5A5C7F-3BBE-4795-8E5B-1113ABDCA0FB}" srcOrd="0" destOrd="0" presId="urn:microsoft.com/office/officeart/2018/5/layout/IconCircleLabelList"/>
    <dgm:cxn modelId="{7DB78313-31E7-694E-BDA1-B5941A90C21E}" type="presParOf" srcId="{F42F5093-B294-442A-AC05-68167F7F40A2}" destId="{2EBF9AF6-9870-44AA-8623-0698F108697F}" srcOrd="1" destOrd="0" presId="urn:microsoft.com/office/officeart/2018/5/layout/IconCircleLabelList"/>
    <dgm:cxn modelId="{42532F39-354D-1D4C-B5B4-DCB1A76E0D5C}" type="presParOf" srcId="{F42F5093-B294-442A-AC05-68167F7F40A2}" destId="{00B696EA-2714-40FD-8474-F7DB70D865EF}" srcOrd="2" destOrd="0" presId="urn:microsoft.com/office/officeart/2018/5/layout/IconCircleLabelList"/>
    <dgm:cxn modelId="{6782ADBE-6A89-3046-B67C-CA8D102127FE}" type="presParOf" srcId="{F42F5093-B294-442A-AC05-68167F7F40A2}" destId="{ADE730A1-BAFD-43A8-AA8D-71B79F28966F}" srcOrd="3" destOrd="0" presId="urn:microsoft.com/office/officeart/2018/5/layout/IconCircleLabelList"/>
    <dgm:cxn modelId="{64883087-50A5-7D43-A555-A4909781E521}" type="presParOf" srcId="{0EB56B1B-B25F-40E5-9686-8E6D602A5B7F}" destId="{44AFBE75-ACA8-4A0A-8DA7-748539336BE9}" srcOrd="3" destOrd="0" presId="urn:microsoft.com/office/officeart/2018/5/layout/IconCircleLabelList"/>
    <dgm:cxn modelId="{1ADED26E-600A-8E4B-9620-7E522A5DE96E}" type="presParOf" srcId="{0EB56B1B-B25F-40E5-9686-8E6D602A5B7F}" destId="{B3277A74-DB75-4A65-8DBA-1F322F6BF3FA}" srcOrd="4" destOrd="0" presId="urn:microsoft.com/office/officeart/2018/5/layout/IconCircleLabelList"/>
    <dgm:cxn modelId="{2D8F0778-58BA-A248-AB97-4F10F1D9B1BE}" type="presParOf" srcId="{B3277A74-DB75-4A65-8DBA-1F322F6BF3FA}" destId="{E9197552-D62D-4BDC-9023-AD1659E81A22}" srcOrd="0" destOrd="0" presId="urn:microsoft.com/office/officeart/2018/5/layout/IconCircleLabelList"/>
    <dgm:cxn modelId="{628E0376-753F-4E46-9C3D-0B5126967CA7}" type="presParOf" srcId="{B3277A74-DB75-4A65-8DBA-1F322F6BF3FA}" destId="{84E4BFEB-8D7E-4F2E-A071-7CDFB33FE49C}" srcOrd="1" destOrd="0" presId="urn:microsoft.com/office/officeart/2018/5/layout/IconCircleLabelList"/>
    <dgm:cxn modelId="{B9A8DFD2-1749-D24F-A2AB-95A261780FB2}" type="presParOf" srcId="{B3277A74-DB75-4A65-8DBA-1F322F6BF3FA}" destId="{E243EF1F-E7EE-4963-B733-264F6A4A6A4D}" srcOrd="2" destOrd="0" presId="urn:microsoft.com/office/officeart/2018/5/layout/IconCircleLabelList"/>
    <dgm:cxn modelId="{28E7349A-3484-BC40-A9D2-C720487B0C33}" type="presParOf" srcId="{B3277A74-DB75-4A65-8DBA-1F322F6BF3FA}" destId="{B238205C-6FC6-4C71-A5A5-E0E23B1673CD}" srcOrd="3" destOrd="0" presId="urn:microsoft.com/office/officeart/2018/5/layout/IconCircleLabelList"/>
    <dgm:cxn modelId="{758DBA9C-1D07-A248-AC6E-0CED02559012}" type="presParOf" srcId="{0EB56B1B-B25F-40E5-9686-8E6D602A5B7F}" destId="{9791146D-ED95-4E75-BB61-C36E2525004D}" srcOrd="5" destOrd="0" presId="urn:microsoft.com/office/officeart/2018/5/layout/IconCircleLabelList"/>
    <dgm:cxn modelId="{93DACA3A-D6E0-C241-BC4D-6BBE8E88F890}" type="presParOf" srcId="{0EB56B1B-B25F-40E5-9686-8E6D602A5B7F}" destId="{0D91EF1F-4DDA-4CAB-B911-53DDC3978438}" srcOrd="6" destOrd="0" presId="urn:microsoft.com/office/officeart/2018/5/layout/IconCircleLabelList"/>
    <dgm:cxn modelId="{9706C993-B934-6C45-A744-B0BDE91E8D80}" type="presParOf" srcId="{0D91EF1F-4DDA-4CAB-B911-53DDC3978438}" destId="{E0BE0EFE-DE86-48CD-A93B-424414D6DBE5}" srcOrd="0" destOrd="0" presId="urn:microsoft.com/office/officeart/2018/5/layout/IconCircleLabelList"/>
    <dgm:cxn modelId="{908E0E86-60D8-974C-868A-FC8018ECF2F9}" type="presParOf" srcId="{0D91EF1F-4DDA-4CAB-B911-53DDC3978438}" destId="{D3263A35-03EA-4615-B2E1-57F1182B5BC9}" srcOrd="1" destOrd="0" presId="urn:microsoft.com/office/officeart/2018/5/layout/IconCircleLabelList"/>
    <dgm:cxn modelId="{C0CAB070-9EC8-1E46-B99E-4D86EC83AC42}" type="presParOf" srcId="{0D91EF1F-4DDA-4CAB-B911-53DDC3978438}" destId="{844A612D-29FD-4AAD-AD02-251E811D41D7}" srcOrd="2" destOrd="0" presId="urn:microsoft.com/office/officeart/2018/5/layout/IconCircleLabelList"/>
    <dgm:cxn modelId="{7E3B58D1-E1B4-D349-A900-BC7F5448AC64}" type="presParOf" srcId="{0D91EF1F-4DDA-4CAB-B911-53DDC3978438}" destId="{8D3696C5-2A01-48AC-9545-1079AF423071}" srcOrd="3" destOrd="0" presId="urn:microsoft.com/office/officeart/2018/5/layout/IconCircleLabelList"/>
    <dgm:cxn modelId="{63CB7304-02FC-804A-88DE-BBC1D214F9D1}" type="presParOf" srcId="{0EB56B1B-B25F-40E5-9686-8E6D602A5B7F}" destId="{A03EDBCA-C1A8-470D-92EA-710EBEA93EF5}" srcOrd="7" destOrd="0" presId="urn:microsoft.com/office/officeart/2018/5/layout/IconCircleLabelList"/>
    <dgm:cxn modelId="{D6827244-37B0-8246-91AF-DF56B8770CDE}" type="presParOf" srcId="{0EB56B1B-B25F-40E5-9686-8E6D602A5B7F}" destId="{B1A28865-30F1-4558-9703-46A492187E1B}" srcOrd="8" destOrd="0" presId="urn:microsoft.com/office/officeart/2018/5/layout/IconCircleLabelList"/>
    <dgm:cxn modelId="{D765CDF7-15BD-3549-80FE-00D1BCDB913F}" type="presParOf" srcId="{B1A28865-30F1-4558-9703-46A492187E1B}" destId="{B3B1A8DB-0587-4C41-95EA-5F78D1F4E77B}" srcOrd="0" destOrd="0" presId="urn:microsoft.com/office/officeart/2018/5/layout/IconCircleLabelList"/>
    <dgm:cxn modelId="{DAF07877-2574-1441-9720-3829621BC29B}" type="presParOf" srcId="{B1A28865-30F1-4558-9703-46A492187E1B}" destId="{630D57F1-796A-4BA0-84ED-C6402D9A5B4B}" srcOrd="1" destOrd="0" presId="urn:microsoft.com/office/officeart/2018/5/layout/IconCircleLabelList"/>
    <dgm:cxn modelId="{88680593-FFEA-1C47-89FC-F1F6471DD6BC}" type="presParOf" srcId="{B1A28865-30F1-4558-9703-46A492187E1B}" destId="{56C9156A-78C1-4569-8B02-BECA705257F4}" srcOrd="2" destOrd="0" presId="urn:microsoft.com/office/officeart/2018/5/layout/IconCircleLabelList"/>
    <dgm:cxn modelId="{791F6E06-2287-6E47-B658-C520491E4440}" type="presParOf" srcId="{B1A28865-30F1-4558-9703-46A492187E1B}" destId="{B59EF3E3-0B29-4D91-BFB4-F587215DB1C5}" srcOrd="3" destOrd="0" presId="urn:microsoft.com/office/officeart/2018/5/layout/IconCircleLabelList"/>
    <dgm:cxn modelId="{47621714-DE38-A545-A824-AE396693897C}" type="presParOf" srcId="{0EB56B1B-B25F-40E5-9686-8E6D602A5B7F}" destId="{94E74598-FA85-48FE-904B-E722F5B7D8CC}" srcOrd="9" destOrd="0" presId="urn:microsoft.com/office/officeart/2018/5/layout/IconCircleLabelList"/>
    <dgm:cxn modelId="{6DAD8C57-42B2-B645-9C0E-A3332966E92D}" type="presParOf" srcId="{0EB56B1B-B25F-40E5-9686-8E6D602A5B7F}" destId="{0786A797-0074-4345-A792-8B39F315147A}" srcOrd="10" destOrd="0" presId="urn:microsoft.com/office/officeart/2018/5/layout/IconCircleLabelList"/>
    <dgm:cxn modelId="{BDF5298D-B691-EE4D-92CF-933D269E8811}" type="presParOf" srcId="{0786A797-0074-4345-A792-8B39F315147A}" destId="{5694626D-D40B-4E3E-A955-41675C96A9E7}" srcOrd="0" destOrd="0" presId="urn:microsoft.com/office/officeart/2018/5/layout/IconCircleLabelList"/>
    <dgm:cxn modelId="{4EF5CE37-2EDB-3D45-85D5-D15CE1486B27}" type="presParOf" srcId="{0786A797-0074-4345-A792-8B39F315147A}" destId="{CAE3F815-B330-4D88-BB7A-33D4BE4FBF40}" srcOrd="1" destOrd="0" presId="urn:microsoft.com/office/officeart/2018/5/layout/IconCircleLabelList"/>
    <dgm:cxn modelId="{379651D1-4693-5440-882B-960FF4928B11}" type="presParOf" srcId="{0786A797-0074-4345-A792-8B39F315147A}" destId="{2BE48C7C-4233-4757-BB4B-6E0CA6BB4676}" srcOrd="2" destOrd="0" presId="urn:microsoft.com/office/officeart/2018/5/layout/IconCircleLabelList"/>
    <dgm:cxn modelId="{98E076B1-A6B8-5C46-9FAA-ACF4B96A3A0F}" type="presParOf" srcId="{0786A797-0074-4345-A792-8B39F315147A}" destId="{20AFAA5D-9885-41FF-8CD3-132705B57AA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9A86C0-C54A-4DCE-8263-3FCD5371BB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4E7578-B877-4642-B5A5-CF351C4A4273}">
      <dgm:prSet/>
      <dgm:spPr/>
      <dgm:t>
        <a:bodyPr/>
        <a:lstStyle/>
        <a:p>
          <a:pPr>
            <a:lnSpc>
              <a:spcPct val="100000"/>
            </a:lnSpc>
          </a:pPr>
          <a:r>
            <a:rPr lang="en-US"/>
            <a:t>Data mirroring can be a valuable tool for anomaly detection in cloud computing environments. Here's how:</a:t>
          </a:r>
        </a:p>
      </dgm:t>
    </dgm:pt>
    <dgm:pt modelId="{66C6EC41-29D8-436A-B66D-E27347FB8C64}" type="parTrans" cxnId="{A754B093-5914-435A-BB10-3F0CF3384654}">
      <dgm:prSet/>
      <dgm:spPr/>
      <dgm:t>
        <a:bodyPr/>
        <a:lstStyle/>
        <a:p>
          <a:endParaRPr lang="en-US"/>
        </a:p>
      </dgm:t>
    </dgm:pt>
    <dgm:pt modelId="{5D70CE10-885D-4619-84E6-F8D54BB7E614}" type="sibTrans" cxnId="{A754B093-5914-435A-BB10-3F0CF3384654}">
      <dgm:prSet/>
      <dgm:spPr/>
      <dgm:t>
        <a:bodyPr/>
        <a:lstStyle/>
        <a:p>
          <a:endParaRPr lang="en-US"/>
        </a:p>
      </dgm:t>
    </dgm:pt>
    <dgm:pt modelId="{49D3D198-2AE9-47DD-B8E8-42689F48D3E1}">
      <dgm:prSet/>
      <dgm:spPr/>
      <dgm:t>
        <a:bodyPr/>
        <a:lstStyle/>
        <a:p>
          <a:pPr>
            <a:lnSpc>
              <a:spcPct val="100000"/>
            </a:lnSpc>
          </a:pPr>
          <a:r>
            <a:rPr lang="en-US" b="1" dirty="0"/>
            <a:t>Comparison of mirrored data:</a:t>
          </a:r>
          <a:r>
            <a:rPr lang="en-US" dirty="0"/>
            <a:t> By comparing the data stored on mirrored servers or storage devices, anomalies can be identified. If there are inconsistencies between the copies, it may indicate a problem, such as data corruption or unauthorized access.</a:t>
          </a:r>
        </a:p>
      </dgm:t>
    </dgm:pt>
    <dgm:pt modelId="{EFEE4ACA-9F20-449B-8A6D-F1AB5BCEDF71}" type="parTrans" cxnId="{85AC0BF3-B723-487E-A9FC-55C49D31300B}">
      <dgm:prSet/>
      <dgm:spPr/>
      <dgm:t>
        <a:bodyPr/>
        <a:lstStyle/>
        <a:p>
          <a:endParaRPr lang="en-US"/>
        </a:p>
      </dgm:t>
    </dgm:pt>
    <dgm:pt modelId="{700F5F71-2832-426E-A4A9-8812B1ADA5AA}" type="sibTrans" cxnId="{85AC0BF3-B723-487E-A9FC-55C49D31300B}">
      <dgm:prSet/>
      <dgm:spPr/>
      <dgm:t>
        <a:bodyPr/>
        <a:lstStyle/>
        <a:p>
          <a:endParaRPr lang="en-US"/>
        </a:p>
      </dgm:t>
    </dgm:pt>
    <dgm:pt modelId="{2115CB65-F5A7-4EDD-8D9B-F9BF1590F995}">
      <dgm:prSet/>
      <dgm:spPr/>
      <dgm:t>
        <a:bodyPr/>
        <a:lstStyle/>
        <a:p>
          <a:pPr>
            <a:lnSpc>
              <a:spcPct val="100000"/>
            </a:lnSpc>
          </a:pPr>
          <a:r>
            <a:rPr lang="en-US" b="1"/>
            <a:t>Real-time monitoring:</a:t>
          </a:r>
          <a:r>
            <a:rPr lang="en-US"/>
            <a:t> Mirrored data can be monitored in real-time to detect anomalies as they occur. This can help to prevent data loss or other negative consequences.</a:t>
          </a:r>
        </a:p>
      </dgm:t>
    </dgm:pt>
    <dgm:pt modelId="{C9554028-9718-4D00-9B9C-DE1B303B9D00}" type="parTrans" cxnId="{99732ED7-D7A3-414C-B5D8-385576234299}">
      <dgm:prSet/>
      <dgm:spPr/>
      <dgm:t>
        <a:bodyPr/>
        <a:lstStyle/>
        <a:p>
          <a:endParaRPr lang="en-US"/>
        </a:p>
      </dgm:t>
    </dgm:pt>
    <dgm:pt modelId="{D19746BE-CC3B-415C-B872-C2DC885988DF}" type="sibTrans" cxnId="{99732ED7-D7A3-414C-B5D8-385576234299}">
      <dgm:prSet/>
      <dgm:spPr/>
      <dgm:t>
        <a:bodyPr/>
        <a:lstStyle/>
        <a:p>
          <a:endParaRPr lang="en-US"/>
        </a:p>
      </dgm:t>
    </dgm:pt>
    <dgm:pt modelId="{7355B67C-4FA8-4946-B2BF-5CDFF33301FD}">
      <dgm:prSet/>
      <dgm:spPr/>
      <dgm:t>
        <a:bodyPr/>
        <a:lstStyle/>
        <a:p>
          <a:pPr>
            <a:lnSpc>
              <a:spcPct val="100000"/>
            </a:lnSpc>
          </a:pPr>
          <a:r>
            <a:rPr lang="en-US" b="1"/>
            <a:t>Correlation with other metrics:</a:t>
          </a:r>
          <a:r>
            <a:rPr lang="en-US"/>
            <a:t> Data mirroring can be combined with other monitoring techniques, such as network traffic analysis or server performance monitoring, to identify the root cause of anomalies.</a:t>
          </a:r>
        </a:p>
      </dgm:t>
    </dgm:pt>
    <dgm:pt modelId="{67FB643C-0C0B-4A8A-807B-1759575172F9}" type="parTrans" cxnId="{4694CA67-0D02-40A0-B843-C94BA9F581DD}">
      <dgm:prSet/>
      <dgm:spPr/>
      <dgm:t>
        <a:bodyPr/>
        <a:lstStyle/>
        <a:p>
          <a:endParaRPr lang="en-US"/>
        </a:p>
      </dgm:t>
    </dgm:pt>
    <dgm:pt modelId="{FF43BCD0-DF61-4689-ABB8-7ED4C6F84E7F}" type="sibTrans" cxnId="{4694CA67-0D02-40A0-B843-C94BA9F581DD}">
      <dgm:prSet/>
      <dgm:spPr/>
      <dgm:t>
        <a:bodyPr/>
        <a:lstStyle/>
        <a:p>
          <a:endParaRPr lang="en-US"/>
        </a:p>
      </dgm:t>
    </dgm:pt>
    <dgm:pt modelId="{6829DCB3-8C45-4EA0-A819-2B06FD80654B}" type="pres">
      <dgm:prSet presAssocID="{029A86C0-C54A-4DCE-8263-3FCD5371BB06}" presName="root" presStyleCnt="0">
        <dgm:presLayoutVars>
          <dgm:dir/>
          <dgm:resizeHandles val="exact"/>
        </dgm:presLayoutVars>
      </dgm:prSet>
      <dgm:spPr/>
    </dgm:pt>
    <dgm:pt modelId="{4A2149FB-6160-4D06-8F82-D8B8989D3BF5}" type="pres">
      <dgm:prSet presAssocID="{E04E7578-B877-4642-B5A5-CF351C4A4273}" presName="compNode" presStyleCnt="0"/>
      <dgm:spPr/>
    </dgm:pt>
    <dgm:pt modelId="{70F72CE3-204D-43AD-AF82-B1355514A184}" type="pres">
      <dgm:prSet presAssocID="{E04E7578-B877-4642-B5A5-CF351C4A4273}" presName="bgRect" presStyleLbl="bgShp" presStyleIdx="0" presStyleCnt="4" custLinFactNeighborX="-137" custLinFactNeighborY="-4486"/>
      <dgm:spPr/>
    </dgm:pt>
    <dgm:pt modelId="{38B67397-F317-4C3E-A4F9-229E34FE94CA}" type="pres">
      <dgm:prSet presAssocID="{E04E7578-B877-4642-B5A5-CF351C4A42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FD0C9C17-D0CC-4053-8715-1DCCC63FF4BA}" type="pres">
      <dgm:prSet presAssocID="{E04E7578-B877-4642-B5A5-CF351C4A4273}" presName="spaceRect" presStyleCnt="0"/>
      <dgm:spPr/>
    </dgm:pt>
    <dgm:pt modelId="{6A1C8C5F-E54F-45B7-A824-91267F269290}" type="pres">
      <dgm:prSet presAssocID="{E04E7578-B877-4642-B5A5-CF351C4A4273}" presName="parTx" presStyleLbl="revTx" presStyleIdx="0" presStyleCnt="4">
        <dgm:presLayoutVars>
          <dgm:chMax val="0"/>
          <dgm:chPref val="0"/>
        </dgm:presLayoutVars>
      </dgm:prSet>
      <dgm:spPr/>
    </dgm:pt>
    <dgm:pt modelId="{D001F381-F758-4712-80F2-DF26AC877B0E}" type="pres">
      <dgm:prSet presAssocID="{5D70CE10-885D-4619-84E6-F8D54BB7E614}" presName="sibTrans" presStyleCnt="0"/>
      <dgm:spPr/>
    </dgm:pt>
    <dgm:pt modelId="{B3D9B041-5A25-46B9-91F6-9494B55C4BB2}" type="pres">
      <dgm:prSet presAssocID="{49D3D198-2AE9-47DD-B8E8-42689F48D3E1}" presName="compNode" presStyleCnt="0"/>
      <dgm:spPr/>
    </dgm:pt>
    <dgm:pt modelId="{6C4E3ECB-CFA3-4E8C-A108-DB1C7475A36E}" type="pres">
      <dgm:prSet presAssocID="{49D3D198-2AE9-47DD-B8E8-42689F48D3E1}" presName="bgRect" presStyleLbl="bgShp" presStyleIdx="1" presStyleCnt="4"/>
      <dgm:spPr/>
    </dgm:pt>
    <dgm:pt modelId="{A546750C-E3D5-42EA-86D7-7AB3DC3CC82B}" type="pres">
      <dgm:prSet presAssocID="{49D3D198-2AE9-47DD-B8E8-42689F48D3E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18E5F0D-2FAE-4B05-B11C-55C765A2CA3E}" type="pres">
      <dgm:prSet presAssocID="{49D3D198-2AE9-47DD-B8E8-42689F48D3E1}" presName="spaceRect" presStyleCnt="0"/>
      <dgm:spPr/>
    </dgm:pt>
    <dgm:pt modelId="{BE73AE75-2F5C-4020-BEB4-AF9544E1CE76}" type="pres">
      <dgm:prSet presAssocID="{49D3D198-2AE9-47DD-B8E8-42689F48D3E1}" presName="parTx" presStyleLbl="revTx" presStyleIdx="1" presStyleCnt="4">
        <dgm:presLayoutVars>
          <dgm:chMax val="0"/>
          <dgm:chPref val="0"/>
        </dgm:presLayoutVars>
      </dgm:prSet>
      <dgm:spPr/>
    </dgm:pt>
    <dgm:pt modelId="{E37E6EB7-8740-4332-AD8C-786DA0BA3692}" type="pres">
      <dgm:prSet presAssocID="{700F5F71-2832-426E-A4A9-8812B1ADA5AA}" presName="sibTrans" presStyleCnt="0"/>
      <dgm:spPr/>
    </dgm:pt>
    <dgm:pt modelId="{973292DB-B474-4E56-920D-FEC883CE07B9}" type="pres">
      <dgm:prSet presAssocID="{2115CB65-F5A7-4EDD-8D9B-F9BF1590F995}" presName="compNode" presStyleCnt="0"/>
      <dgm:spPr/>
    </dgm:pt>
    <dgm:pt modelId="{63BEC2BC-4206-45BA-9E2A-C78E52C5322A}" type="pres">
      <dgm:prSet presAssocID="{2115CB65-F5A7-4EDD-8D9B-F9BF1590F995}" presName="bgRect" presStyleLbl="bgShp" presStyleIdx="2" presStyleCnt="4"/>
      <dgm:spPr/>
    </dgm:pt>
    <dgm:pt modelId="{EB2F0AF1-5309-4D99-9796-DF2E392305C0}" type="pres">
      <dgm:prSet presAssocID="{2115CB65-F5A7-4EDD-8D9B-F9BF1590F9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094D86F3-B9C7-4213-A477-E7C60D4ABE9E}" type="pres">
      <dgm:prSet presAssocID="{2115CB65-F5A7-4EDD-8D9B-F9BF1590F995}" presName="spaceRect" presStyleCnt="0"/>
      <dgm:spPr/>
    </dgm:pt>
    <dgm:pt modelId="{86944DBD-1898-4FB4-88F7-B7D41AD44240}" type="pres">
      <dgm:prSet presAssocID="{2115CB65-F5A7-4EDD-8D9B-F9BF1590F995}" presName="parTx" presStyleLbl="revTx" presStyleIdx="2" presStyleCnt="4">
        <dgm:presLayoutVars>
          <dgm:chMax val="0"/>
          <dgm:chPref val="0"/>
        </dgm:presLayoutVars>
      </dgm:prSet>
      <dgm:spPr/>
    </dgm:pt>
    <dgm:pt modelId="{66DCC10C-4EA1-481D-A724-8B27062A70DA}" type="pres">
      <dgm:prSet presAssocID="{D19746BE-CC3B-415C-B872-C2DC885988DF}" presName="sibTrans" presStyleCnt="0"/>
      <dgm:spPr/>
    </dgm:pt>
    <dgm:pt modelId="{03C30323-6985-4F6E-A83E-4F684CC1DC0B}" type="pres">
      <dgm:prSet presAssocID="{7355B67C-4FA8-4946-B2BF-5CDFF33301FD}" presName="compNode" presStyleCnt="0"/>
      <dgm:spPr/>
    </dgm:pt>
    <dgm:pt modelId="{42D23FE3-C57B-4666-BB43-923FB20A5DCC}" type="pres">
      <dgm:prSet presAssocID="{7355B67C-4FA8-4946-B2BF-5CDFF33301FD}" presName="bgRect" presStyleLbl="bgShp" presStyleIdx="3" presStyleCnt="4"/>
      <dgm:spPr/>
    </dgm:pt>
    <dgm:pt modelId="{13001737-2966-414F-82AE-010941F78A64}" type="pres">
      <dgm:prSet presAssocID="{7355B67C-4FA8-4946-B2BF-5CDFF33301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ED5D5AB3-3D5A-4413-8F19-2C3362BAB9FB}" type="pres">
      <dgm:prSet presAssocID="{7355B67C-4FA8-4946-B2BF-5CDFF33301FD}" presName="spaceRect" presStyleCnt="0"/>
      <dgm:spPr/>
    </dgm:pt>
    <dgm:pt modelId="{6352277D-D856-4F22-97FC-2AD5BEC9FB4E}" type="pres">
      <dgm:prSet presAssocID="{7355B67C-4FA8-4946-B2BF-5CDFF33301FD}" presName="parTx" presStyleLbl="revTx" presStyleIdx="3" presStyleCnt="4">
        <dgm:presLayoutVars>
          <dgm:chMax val="0"/>
          <dgm:chPref val="0"/>
        </dgm:presLayoutVars>
      </dgm:prSet>
      <dgm:spPr/>
    </dgm:pt>
  </dgm:ptLst>
  <dgm:cxnLst>
    <dgm:cxn modelId="{4694CA67-0D02-40A0-B843-C94BA9F581DD}" srcId="{029A86C0-C54A-4DCE-8263-3FCD5371BB06}" destId="{7355B67C-4FA8-4946-B2BF-5CDFF33301FD}" srcOrd="3" destOrd="0" parTransId="{67FB643C-0C0B-4A8A-807B-1759575172F9}" sibTransId="{FF43BCD0-DF61-4689-ABB8-7ED4C6F84E7F}"/>
    <dgm:cxn modelId="{DC3CEE75-CDB3-7B45-8A0D-FAF1E7F4C90C}" type="presOf" srcId="{7355B67C-4FA8-4946-B2BF-5CDFF33301FD}" destId="{6352277D-D856-4F22-97FC-2AD5BEC9FB4E}" srcOrd="0" destOrd="0" presId="urn:microsoft.com/office/officeart/2018/2/layout/IconVerticalSolidList"/>
    <dgm:cxn modelId="{A754B093-5914-435A-BB10-3F0CF3384654}" srcId="{029A86C0-C54A-4DCE-8263-3FCD5371BB06}" destId="{E04E7578-B877-4642-B5A5-CF351C4A4273}" srcOrd="0" destOrd="0" parTransId="{66C6EC41-29D8-436A-B66D-E27347FB8C64}" sibTransId="{5D70CE10-885D-4619-84E6-F8D54BB7E614}"/>
    <dgm:cxn modelId="{77E7759B-F218-7541-BAD1-A9D2F5A2BCF5}" type="presOf" srcId="{49D3D198-2AE9-47DD-B8E8-42689F48D3E1}" destId="{BE73AE75-2F5C-4020-BEB4-AF9544E1CE76}" srcOrd="0" destOrd="0" presId="urn:microsoft.com/office/officeart/2018/2/layout/IconVerticalSolidList"/>
    <dgm:cxn modelId="{608BC0AB-F221-164E-9CE7-656B9100ED4B}" type="presOf" srcId="{2115CB65-F5A7-4EDD-8D9B-F9BF1590F995}" destId="{86944DBD-1898-4FB4-88F7-B7D41AD44240}" srcOrd="0" destOrd="0" presId="urn:microsoft.com/office/officeart/2018/2/layout/IconVerticalSolidList"/>
    <dgm:cxn modelId="{DA9864B9-322F-0F40-88F0-DA4ED12233A2}" type="presOf" srcId="{E04E7578-B877-4642-B5A5-CF351C4A4273}" destId="{6A1C8C5F-E54F-45B7-A824-91267F269290}" srcOrd="0" destOrd="0" presId="urn:microsoft.com/office/officeart/2018/2/layout/IconVerticalSolidList"/>
    <dgm:cxn modelId="{DB7047D4-5C82-AA48-AA62-9B24B45A0C93}" type="presOf" srcId="{029A86C0-C54A-4DCE-8263-3FCD5371BB06}" destId="{6829DCB3-8C45-4EA0-A819-2B06FD80654B}" srcOrd="0" destOrd="0" presId="urn:microsoft.com/office/officeart/2018/2/layout/IconVerticalSolidList"/>
    <dgm:cxn modelId="{99732ED7-D7A3-414C-B5D8-385576234299}" srcId="{029A86C0-C54A-4DCE-8263-3FCD5371BB06}" destId="{2115CB65-F5A7-4EDD-8D9B-F9BF1590F995}" srcOrd="2" destOrd="0" parTransId="{C9554028-9718-4D00-9B9C-DE1B303B9D00}" sibTransId="{D19746BE-CC3B-415C-B872-C2DC885988DF}"/>
    <dgm:cxn modelId="{85AC0BF3-B723-487E-A9FC-55C49D31300B}" srcId="{029A86C0-C54A-4DCE-8263-3FCD5371BB06}" destId="{49D3D198-2AE9-47DD-B8E8-42689F48D3E1}" srcOrd="1" destOrd="0" parTransId="{EFEE4ACA-9F20-449B-8A6D-F1AB5BCEDF71}" sibTransId="{700F5F71-2832-426E-A4A9-8812B1ADA5AA}"/>
    <dgm:cxn modelId="{AA5CC3B9-CD6B-3D41-95E4-6D0A9CE11177}" type="presParOf" srcId="{6829DCB3-8C45-4EA0-A819-2B06FD80654B}" destId="{4A2149FB-6160-4D06-8F82-D8B8989D3BF5}" srcOrd="0" destOrd="0" presId="urn:microsoft.com/office/officeart/2018/2/layout/IconVerticalSolidList"/>
    <dgm:cxn modelId="{5A612892-E501-B74C-A897-01755CAF926F}" type="presParOf" srcId="{4A2149FB-6160-4D06-8F82-D8B8989D3BF5}" destId="{70F72CE3-204D-43AD-AF82-B1355514A184}" srcOrd="0" destOrd="0" presId="urn:microsoft.com/office/officeart/2018/2/layout/IconVerticalSolidList"/>
    <dgm:cxn modelId="{DB2C985D-6233-1C46-B328-E68B1406FB24}" type="presParOf" srcId="{4A2149FB-6160-4D06-8F82-D8B8989D3BF5}" destId="{38B67397-F317-4C3E-A4F9-229E34FE94CA}" srcOrd="1" destOrd="0" presId="urn:microsoft.com/office/officeart/2018/2/layout/IconVerticalSolidList"/>
    <dgm:cxn modelId="{59B8BAB2-9F4D-F945-B533-9A94521B3444}" type="presParOf" srcId="{4A2149FB-6160-4D06-8F82-D8B8989D3BF5}" destId="{FD0C9C17-D0CC-4053-8715-1DCCC63FF4BA}" srcOrd="2" destOrd="0" presId="urn:microsoft.com/office/officeart/2018/2/layout/IconVerticalSolidList"/>
    <dgm:cxn modelId="{66D9215B-A13B-2644-8FE8-DB5F2CE80DA4}" type="presParOf" srcId="{4A2149FB-6160-4D06-8F82-D8B8989D3BF5}" destId="{6A1C8C5F-E54F-45B7-A824-91267F269290}" srcOrd="3" destOrd="0" presId="urn:microsoft.com/office/officeart/2018/2/layout/IconVerticalSolidList"/>
    <dgm:cxn modelId="{2E5C66B4-19CF-7048-BB28-084EF166206F}" type="presParOf" srcId="{6829DCB3-8C45-4EA0-A819-2B06FD80654B}" destId="{D001F381-F758-4712-80F2-DF26AC877B0E}" srcOrd="1" destOrd="0" presId="urn:microsoft.com/office/officeart/2018/2/layout/IconVerticalSolidList"/>
    <dgm:cxn modelId="{E210F004-7F00-204E-A1CE-4C12566AC3BA}" type="presParOf" srcId="{6829DCB3-8C45-4EA0-A819-2B06FD80654B}" destId="{B3D9B041-5A25-46B9-91F6-9494B55C4BB2}" srcOrd="2" destOrd="0" presId="urn:microsoft.com/office/officeart/2018/2/layout/IconVerticalSolidList"/>
    <dgm:cxn modelId="{C4068234-FD76-FF43-A7DB-A2D633B6A206}" type="presParOf" srcId="{B3D9B041-5A25-46B9-91F6-9494B55C4BB2}" destId="{6C4E3ECB-CFA3-4E8C-A108-DB1C7475A36E}" srcOrd="0" destOrd="0" presId="urn:microsoft.com/office/officeart/2018/2/layout/IconVerticalSolidList"/>
    <dgm:cxn modelId="{7B6B5166-B3CE-014E-9683-3E1A6038AD33}" type="presParOf" srcId="{B3D9B041-5A25-46B9-91F6-9494B55C4BB2}" destId="{A546750C-E3D5-42EA-86D7-7AB3DC3CC82B}" srcOrd="1" destOrd="0" presId="urn:microsoft.com/office/officeart/2018/2/layout/IconVerticalSolidList"/>
    <dgm:cxn modelId="{47F286D3-A1CC-4D46-92B8-CB0917C96407}" type="presParOf" srcId="{B3D9B041-5A25-46B9-91F6-9494B55C4BB2}" destId="{018E5F0D-2FAE-4B05-B11C-55C765A2CA3E}" srcOrd="2" destOrd="0" presId="urn:microsoft.com/office/officeart/2018/2/layout/IconVerticalSolidList"/>
    <dgm:cxn modelId="{21751F28-DFC7-F242-89B8-E1BF8512DC77}" type="presParOf" srcId="{B3D9B041-5A25-46B9-91F6-9494B55C4BB2}" destId="{BE73AE75-2F5C-4020-BEB4-AF9544E1CE76}" srcOrd="3" destOrd="0" presId="urn:microsoft.com/office/officeart/2018/2/layout/IconVerticalSolidList"/>
    <dgm:cxn modelId="{AD68A949-6C15-1943-A579-A12804929DD5}" type="presParOf" srcId="{6829DCB3-8C45-4EA0-A819-2B06FD80654B}" destId="{E37E6EB7-8740-4332-AD8C-786DA0BA3692}" srcOrd="3" destOrd="0" presId="urn:microsoft.com/office/officeart/2018/2/layout/IconVerticalSolidList"/>
    <dgm:cxn modelId="{65DDE53A-9182-FD47-8C1A-C1BC1F184D52}" type="presParOf" srcId="{6829DCB3-8C45-4EA0-A819-2B06FD80654B}" destId="{973292DB-B474-4E56-920D-FEC883CE07B9}" srcOrd="4" destOrd="0" presId="urn:microsoft.com/office/officeart/2018/2/layout/IconVerticalSolidList"/>
    <dgm:cxn modelId="{B73ECB82-2329-1642-9561-F02105BD36BE}" type="presParOf" srcId="{973292DB-B474-4E56-920D-FEC883CE07B9}" destId="{63BEC2BC-4206-45BA-9E2A-C78E52C5322A}" srcOrd="0" destOrd="0" presId="urn:microsoft.com/office/officeart/2018/2/layout/IconVerticalSolidList"/>
    <dgm:cxn modelId="{A1514EF6-9338-2140-9AB7-0974BB4C2A29}" type="presParOf" srcId="{973292DB-B474-4E56-920D-FEC883CE07B9}" destId="{EB2F0AF1-5309-4D99-9796-DF2E392305C0}" srcOrd="1" destOrd="0" presId="urn:microsoft.com/office/officeart/2018/2/layout/IconVerticalSolidList"/>
    <dgm:cxn modelId="{90FF2A40-E3F1-D74A-8D21-A604F1C863A1}" type="presParOf" srcId="{973292DB-B474-4E56-920D-FEC883CE07B9}" destId="{094D86F3-B9C7-4213-A477-E7C60D4ABE9E}" srcOrd="2" destOrd="0" presId="urn:microsoft.com/office/officeart/2018/2/layout/IconVerticalSolidList"/>
    <dgm:cxn modelId="{103A6DD7-21B7-AE46-B59A-BB77D1977274}" type="presParOf" srcId="{973292DB-B474-4E56-920D-FEC883CE07B9}" destId="{86944DBD-1898-4FB4-88F7-B7D41AD44240}" srcOrd="3" destOrd="0" presId="urn:microsoft.com/office/officeart/2018/2/layout/IconVerticalSolidList"/>
    <dgm:cxn modelId="{E160A192-C19A-A04F-86CB-56800E94B4A6}" type="presParOf" srcId="{6829DCB3-8C45-4EA0-A819-2B06FD80654B}" destId="{66DCC10C-4EA1-481D-A724-8B27062A70DA}" srcOrd="5" destOrd="0" presId="urn:microsoft.com/office/officeart/2018/2/layout/IconVerticalSolidList"/>
    <dgm:cxn modelId="{6C474860-0481-7E48-B557-5235CC75ECD4}" type="presParOf" srcId="{6829DCB3-8C45-4EA0-A819-2B06FD80654B}" destId="{03C30323-6985-4F6E-A83E-4F684CC1DC0B}" srcOrd="6" destOrd="0" presId="urn:microsoft.com/office/officeart/2018/2/layout/IconVerticalSolidList"/>
    <dgm:cxn modelId="{3EC624F9-2B14-C34E-833E-D9B0B98EF06C}" type="presParOf" srcId="{03C30323-6985-4F6E-A83E-4F684CC1DC0B}" destId="{42D23FE3-C57B-4666-BB43-923FB20A5DCC}" srcOrd="0" destOrd="0" presId="urn:microsoft.com/office/officeart/2018/2/layout/IconVerticalSolidList"/>
    <dgm:cxn modelId="{52038F46-4C04-644D-9783-E8E5F01BE78A}" type="presParOf" srcId="{03C30323-6985-4F6E-A83E-4F684CC1DC0B}" destId="{13001737-2966-414F-82AE-010941F78A64}" srcOrd="1" destOrd="0" presId="urn:microsoft.com/office/officeart/2018/2/layout/IconVerticalSolidList"/>
    <dgm:cxn modelId="{3A46209C-9AEE-A14A-ADFE-BEF8C24E82DE}" type="presParOf" srcId="{03C30323-6985-4F6E-A83E-4F684CC1DC0B}" destId="{ED5D5AB3-3D5A-4413-8F19-2C3362BAB9FB}" srcOrd="2" destOrd="0" presId="urn:microsoft.com/office/officeart/2018/2/layout/IconVerticalSolidList"/>
    <dgm:cxn modelId="{657C0695-F494-894C-9F38-FA1E3B09F6A4}" type="presParOf" srcId="{03C30323-6985-4F6E-A83E-4F684CC1DC0B}" destId="{6352277D-D856-4F22-97FC-2AD5BEC9FB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4068B6-5CD5-4B89-970B-3DE03DC2B89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67CBB1D-8D5F-4793-B23E-68041C1A9280}">
      <dgm:prSet custT="1">
        <dgm:style>
          <a:lnRef idx="2">
            <a:schemeClr val="accent2"/>
          </a:lnRef>
          <a:fillRef idx="1">
            <a:schemeClr val="lt1"/>
          </a:fillRef>
          <a:effectRef idx="0">
            <a:schemeClr val="accent2"/>
          </a:effectRef>
          <a:fontRef idx="minor">
            <a:schemeClr val="dk1"/>
          </a:fontRef>
        </dgm:style>
      </dgm:prSet>
      <dgm:spPr/>
      <dgm:t>
        <a:bodyPr/>
        <a:lstStyle/>
        <a:p>
          <a:r>
            <a:rPr lang="en-US" sz="3200" b="1" dirty="0"/>
            <a:t>TensorFlow for Anomaly Detection</a:t>
          </a:r>
          <a:endParaRPr lang="en-US" sz="3200" dirty="0"/>
        </a:p>
      </dgm:t>
    </dgm:pt>
    <dgm:pt modelId="{2331BB6C-C1C1-4000-86A7-AAACB87F9CEE}" type="parTrans" cxnId="{9A3FF11E-18CF-4760-8E78-F65FD85C5C7C}">
      <dgm:prSet/>
      <dgm:spPr/>
      <dgm:t>
        <a:bodyPr/>
        <a:lstStyle/>
        <a:p>
          <a:endParaRPr lang="en-US"/>
        </a:p>
      </dgm:t>
    </dgm:pt>
    <dgm:pt modelId="{F2A381F2-A2BD-4283-979D-417F68399AAC}" type="sibTrans" cxnId="{9A3FF11E-18CF-4760-8E78-F65FD85C5C7C}">
      <dgm:prSet/>
      <dgm:spPr/>
      <dgm:t>
        <a:bodyPr/>
        <a:lstStyle/>
        <a:p>
          <a:endParaRPr lang="en-US"/>
        </a:p>
      </dgm:t>
    </dgm:pt>
    <dgm:pt modelId="{1E40798E-F606-4ED3-8BB2-D6FC21AD3FF7}">
      <dgm:prSet/>
      <dgm:spPr/>
      <dgm:t>
        <a:bodyPr/>
        <a:lstStyle/>
        <a:p>
          <a:r>
            <a:rPr lang="en-US"/>
            <a:t>TensorFlow is particularly well-suited for deep learning models, which can be highly effective for complex anomaly detection tasks.</a:t>
          </a:r>
        </a:p>
      </dgm:t>
    </dgm:pt>
    <dgm:pt modelId="{28B722CA-4BBF-44D6-8A5C-9BDD5E5C7B8E}" type="parTrans" cxnId="{287ECCF1-8146-48D2-9B93-2EA8E9B5AFBB}">
      <dgm:prSet/>
      <dgm:spPr/>
      <dgm:t>
        <a:bodyPr/>
        <a:lstStyle/>
        <a:p>
          <a:endParaRPr lang="en-US"/>
        </a:p>
      </dgm:t>
    </dgm:pt>
    <dgm:pt modelId="{AA02FF88-1B3D-41A1-84DA-10F32CAC9BFA}" type="sibTrans" cxnId="{287ECCF1-8146-48D2-9B93-2EA8E9B5AFBB}">
      <dgm:prSet/>
      <dgm:spPr/>
      <dgm:t>
        <a:bodyPr/>
        <a:lstStyle/>
        <a:p>
          <a:endParaRPr lang="en-US"/>
        </a:p>
      </dgm:t>
    </dgm:pt>
    <dgm:pt modelId="{A09DA183-E85B-4EC7-A347-90E8F1586D11}">
      <dgm:prSet/>
      <dgm:spPr/>
      <dgm:t>
        <a:bodyPr/>
        <a:lstStyle/>
        <a:p>
          <a:r>
            <a:rPr lang="en-US" b="1" dirty="0"/>
            <a:t>Autoencoders:</a:t>
          </a:r>
          <a:r>
            <a:rPr lang="en-US" dirty="0"/>
            <a:t> </a:t>
          </a:r>
        </a:p>
      </dgm:t>
    </dgm:pt>
    <dgm:pt modelId="{2539F352-71E1-4A26-85BB-577B918857DA}" type="parTrans" cxnId="{6C37C562-DC0A-434A-B909-478A103CB5FF}">
      <dgm:prSet/>
      <dgm:spPr/>
      <dgm:t>
        <a:bodyPr/>
        <a:lstStyle/>
        <a:p>
          <a:endParaRPr lang="en-US"/>
        </a:p>
      </dgm:t>
    </dgm:pt>
    <dgm:pt modelId="{DC60DF3C-F53E-4FF8-A211-6E18432AEA40}" type="sibTrans" cxnId="{6C37C562-DC0A-434A-B909-478A103CB5FF}">
      <dgm:prSet/>
      <dgm:spPr/>
      <dgm:t>
        <a:bodyPr/>
        <a:lstStyle/>
        <a:p>
          <a:endParaRPr lang="en-US"/>
        </a:p>
      </dgm:t>
    </dgm:pt>
    <dgm:pt modelId="{D2B64224-DC42-451A-9B26-D1E8BD661940}">
      <dgm:prSet/>
      <dgm:spPr/>
      <dgm:t>
        <a:bodyPr/>
        <a:lstStyle/>
        <a:p>
          <a:r>
            <a:rPr lang="en-US"/>
            <a:t>Train an autoencoder to reconstruct normal data points.</a:t>
          </a:r>
        </a:p>
      </dgm:t>
    </dgm:pt>
    <dgm:pt modelId="{FD6DA792-6117-46E7-AA2A-E2F59352A1A7}" type="parTrans" cxnId="{74B790EE-7377-455D-8821-C728DE13C38D}">
      <dgm:prSet/>
      <dgm:spPr/>
      <dgm:t>
        <a:bodyPr/>
        <a:lstStyle/>
        <a:p>
          <a:endParaRPr lang="en-US"/>
        </a:p>
      </dgm:t>
    </dgm:pt>
    <dgm:pt modelId="{9E280A93-2E8D-4EB5-B695-4A648675DA20}" type="sibTrans" cxnId="{74B790EE-7377-455D-8821-C728DE13C38D}">
      <dgm:prSet/>
      <dgm:spPr/>
      <dgm:t>
        <a:bodyPr/>
        <a:lstStyle/>
        <a:p>
          <a:endParaRPr lang="en-US"/>
        </a:p>
      </dgm:t>
    </dgm:pt>
    <dgm:pt modelId="{54F2229A-0B32-48CA-86C8-FC0DABC14E94}">
      <dgm:prSet/>
      <dgm:spPr/>
      <dgm:t>
        <a:bodyPr/>
        <a:lstStyle/>
        <a:p>
          <a:r>
            <a:rPr lang="en-US"/>
            <a:t>Anomalies will have significantly higher reconstruction errors.</a:t>
          </a:r>
        </a:p>
      </dgm:t>
    </dgm:pt>
    <dgm:pt modelId="{71183CD9-8460-4A9E-A8FF-C6441A3D8E77}" type="parTrans" cxnId="{421E8039-69D8-4A4D-9F44-8D1B92E7895B}">
      <dgm:prSet/>
      <dgm:spPr/>
      <dgm:t>
        <a:bodyPr/>
        <a:lstStyle/>
        <a:p>
          <a:endParaRPr lang="en-US"/>
        </a:p>
      </dgm:t>
    </dgm:pt>
    <dgm:pt modelId="{35613F75-F394-4997-B2B0-432BD58799F0}" type="sibTrans" cxnId="{421E8039-69D8-4A4D-9F44-8D1B92E7895B}">
      <dgm:prSet/>
      <dgm:spPr/>
      <dgm:t>
        <a:bodyPr/>
        <a:lstStyle/>
        <a:p>
          <a:endParaRPr lang="en-US"/>
        </a:p>
      </dgm:t>
    </dgm:pt>
    <dgm:pt modelId="{EB2BA2E7-09F0-4D75-A8D8-E031F5609033}">
      <dgm:prSet/>
      <dgm:spPr/>
      <dgm:t>
        <a:bodyPr/>
        <a:lstStyle/>
        <a:p>
          <a:r>
            <a:rPr lang="en-US" b="1"/>
            <a:t>One-Class SVM:</a:t>
          </a:r>
          <a:r>
            <a:rPr lang="en-US"/>
            <a:t> </a:t>
          </a:r>
        </a:p>
      </dgm:t>
    </dgm:pt>
    <dgm:pt modelId="{7BB651F7-A6FF-4FBE-B1A9-27C894B6F4F2}" type="parTrans" cxnId="{A9617E36-1511-4BE0-B23D-070074B874D5}">
      <dgm:prSet/>
      <dgm:spPr/>
      <dgm:t>
        <a:bodyPr/>
        <a:lstStyle/>
        <a:p>
          <a:endParaRPr lang="en-US"/>
        </a:p>
      </dgm:t>
    </dgm:pt>
    <dgm:pt modelId="{4B01E02C-DDAA-4CC2-B88F-281D45EAFDF7}" type="sibTrans" cxnId="{A9617E36-1511-4BE0-B23D-070074B874D5}">
      <dgm:prSet/>
      <dgm:spPr/>
      <dgm:t>
        <a:bodyPr/>
        <a:lstStyle/>
        <a:p>
          <a:endParaRPr lang="en-US"/>
        </a:p>
      </dgm:t>
    </dgm:pt>
    <dgm:pt modelId="{555562AD-0908-4D61-9177-30C4A243D995}">
      <dgm:prSet/>
      <dgm:spPr/>
      <dgm:t>
        <a:bodyPr/>
        <a:lstStyle/>
        <a:p>
          <a:r>
            <a:rPr lang="en-US"/>
            <a:t>While not strictly deep learning, TensorFlow can be used to implement one-class SVMs, which learn a boundary around normal data points.</a:t>
          </a:r>
        </a:p>
      </dgm:t>
    </dgm:pt>
    <dgm:pt modelId="{527E7A2E-07EF-4C9B-AFCF-D081A181B435}" type="parTrans" cxnId="{FF246A30-7D69-49D4-A6CF-875B580C824F}">
      <dgm:prSet/>
      <dgm:spPr/>
      <dgm:t>
        <a:bodyPr/>
        <a:lstStyle/>
        <a:p>
          <a:endParaRPr lang="en-US"/>
        </a:p>
      </dgm:t>
    </dgm:pt>
    <dgm:pt modelId="{74ED2A10-AB17-461E-8835-F33F4DF6A7C4}" type="sibTrans" cxnId="{FF246A30-7D69-49D4-A6CF-875B580C824F}">
      <dgm:prSet/>
      <dgm:spPr/>
      <dgm:t>
        <a:bodyPr/>
        <a:lstStyle/>
        <a:p>
          <a:endParaRPr lang="en-US"/>
        </a:p>
      </dgm:t>
    </dgm:pt>
    <dgm:pt modelId="{38EE6814-071F-4357-B3FE-BCC5E3623C85}">
      <dgm:prSet/>
      <dgm:spPr/>
      <dgm:t>
        <a:bodyPr/>
        <a:lstStyle/>
        <a:p>
          <a:r>
            <a:rPr lang="en-US" dirty="0"/>
            <a:t>Points outside this boundary are considered anomalies.</a:t>
          </a:r>
        </a:p>
      </dgm:t>
    </dgm:pt>
    <dgm:pt modelId="{87C8C33B-A0A0-43FD-8B2B-502DA676D989}" type="parTrans" cxnId="{31FBE7BA-7101-4681-9651-71DF3AF731A5}">
      <dgm:prSet/>
      <dgm:spPr/>
      <dgm:t>
        <a:bodyPr/>
        <a:lstStyle/>
        <a:p>
          <a:endParaRPr lang="en-US"/>
        </a:p>
      </dgm:t>
    </dgm:pt>
    <dgm:pt modelId="{1A684028-CDCF-45C6-AE65-A52DBE699999}" type="sibTrans" cxnId="{31FBE7BA-7101-4681-9651-71DF3AF731A5}">
      <dgm:prSet/>
      <dgm:spPr/>
      <dgm:t>
        <a:bodyPr/>
        <a:lstStyle/>
        <a:p>
          <a:endParaRPr lang="en-US"/>
        </a:p>
      </dgm:t>
    </dgm:pt>
    <dgm:pt modelId="{FA99D695-0C98-45BA-8FE3-4C6777FAA09C}">
      <dgm:prSet/>
      <dgm:spPr/>
      <dgm:t>
        <a:bodyPr/>
        <a:lstStyle/>
        <a:p>
          <a:r>
            <a:rPr lang="en-US" b="1"/>
            <a:t>Generative Adversarial Networks (GANs):</a:t>
          </a:r>
          <a:r>
            <a:rPr lang="en-US"/>
            <a:t> </a:t>
          </a:r>
        </a:p>
      </dgm:t>
    </dgm:pt>
    <dgm:pt modelId="{206475F1-90BB-414B-B42B-BC3BEB487759}" type="parTrans" cxnId="{52B65926-2639-4400-AE12-F7E71871312D}">
      <dgm:prSet/>
      <dgm:spPr/>
      <dgm:t>
        <a:bodyPr/>
        <a:lstStyle/>
        <a:p>
          <a:endParaRPr lang="en-US"/>
        </a:p>
      </dgm:t>
    </dgm:pt>
    <dgm:pt modelId="{1C0F0A18-BAF7-4460-866A-E09DED8CD2A5}" type="sibTrans" cxnId="{52B65926-2639-4400-AE12-F7E71871312D}">
      <dgm:prSet/>
      <dgm:spPr/>
      <dgm:t>
        <a:bodyPr/>
        <a:lstStyle/>
        <a:p>
          <a:endParaRPr lang="en-US"/>
        </a:p>
      </dgm:t>
    </dgm:pt>
    <dgm:pt modelId="{CEBA3A02-21B9-45DF-8FD5-138D6C7048B0}">
      <dgm:prSet/>
      <dgm:spPr/>
      <dgm:t>
        <a:bodyPr/>
        <a:lstStyle/>
        <a:p>
          <a:r>
            <a:rPr lang="en-US"/>
            <a:t>Train a GAN to generate normal data points.</a:t>
          </a:r>
        </a:p>
      </dgm:t>
    </dgm:pt>
    <dgm:pt modelId="{77436A03-B8BE-4D26-9754-B4F4ADAB2D01}" type="parTrans" cxnId="{3F195C06-3DFA-469E-B19C-4A51D40C08C1}">
      <dgm:prSet/>
      <dgm:spPr/>
      <dgm:t>
        <a:bodyPr/>
        <a:lstStyle/>
        <a:p>
          <a:endParaRPr lang="en-US"/>
        </a:p>
      </dgm:t>
    </dgm:pt>
    <dgm:pt modelId="{9067D7D9-D12F-4220-AC72-A0B1BC12899A}" type="sibTrans" cxnId="{3F195C06-3DFA-469E-B19C-4A51D40C08C1}">
      <dgm:prSet/>
      <dgm:spPr/>
      <dgm:t>
        <a:bodyPr/>
        <a:lstStyle/>
        <a:p>
          <a:endParaRPr lang="en-US"/>
        </a:p>
      </dgm:t>
    </dgm:pt>
    <dgm:pt modelId="{60D76528-60F4-4B6E-AC42-91F3A0EFA5BE}">
      <dgm:prSet/>
      <dgm:spPr/>
      <dgm:t>
        <a:bodyPr/>
        <a:lstStyle/>
        <a:p>
          <a:r>
            <a:rPr lang="en-US"/>
            <a:t>Anomalies will be those that the GAN cannot generate or poorly reconstructs.</a:t>
          </a:r>
        </a:p>
      </dgm:t>
    </dgm:pt>
    <dgm:pt modelId="{C5D150A8-F792-4064-B892-11C7BDB5E98D}" type="parTrans" cxnId="{1CE5B716-70BB-4272-A434-25A32F2A8591}">
      <dgm:prSet/>
      <dgm:spPr/>
      <dgm:t>
        <a:bodyPr/>
        <a:lstStyle/>
        <a:p>
          <a:endParaRPr lang="en-US"/>
        </a:p>
      </dgm:t>
    </dgm:pt>
    <dgm:pt modelId="{8C21048E-3253-43AC-A36F-07B9B78844AC}" type="sibTrans" cxnId="{1CE5B716-70BB-4272-A434-25A32F2A8591}">
      <dgm:prSet/>
      <dgm:spPr/>
      <dgm:t>
        <a:bodyPr/>
        <a:lstStyle/>
        <a:p>
          <a:endParaRPr lang="en-US"/>
        </a:p>
      </dgm:t>
    </dgm:pt>
    <dgm:pt modelId="{213CAC7C-40D3-944F-B14A-44567A9C7B19}" type="pres">
      <dgm:prSet presAssocID="{DC4068B6-5CD5-4B89-970B-3DE03DC2B89D}" presName="linear" presStyleCnt="0">
        <dgm:presLayoutVars>
          <dgm:animLvl val="lvl"/>
          <dgm:resizeHandles val="exact"/>
        </dgm:presLayoutVars>
      </dgm:prSet>
      <dgm:spPr/>
    </dgm:pt>
    <dgm:pt modelId="{DAF6A24B-3236-934D-849D-7A0277388123}" type="pres">
      <dgm:prSet presAssocID="{E67CBB1D-8D5F-4793-B23E-68041C1A9280}" presName="parentText" presStyleLbl="node1" presStyleIdx="0" presStyleCnt="5">
        <dgm:presLayoutVars>
          <dgm:chMax val="0"/>
          <dgm:bulletEnabled val="1"/>
        </dgm:presLayoutVars>
      </dgm:prSet>
      <dgm:spPr/>
    </dgm:pt>
    <dgm:pt modelId="{BFAD6F8C-B947-B04B-8802-C8A2DA698B2B}" type="pres">
      <dgm:prSet presAssocID="{F2A381F2-A2BD-4283-979D-417F68399AAC}" presName="spacer" presStyleCnt="0"/>
      <dgm:spPr/>
    </dgm:pt>
    <dgm:pt modelId="{DCDDBABE-743D-C048-A531-31513A00C2A4}" type="pres">
      <dgm:prSet presAssocID="{1E40798E-F606-4ED3-8BB2-D6FC21AD3FF7}" presName="parentText" presStyleLbl="node1" presStyleIdx="1" presStyleCnt="5">
        <dgm:presLayoutVars>
          <dgm:chMax val="0"/>
          <dgm:bulletEnabled val="1"/>
        </dgm:presLayoutVars>
      </dgm:prSet>
      <dgm:spPr/>
    </dgm:pt>
    <dgm:pt modelId="{5907AE41-9D9C-B24E-88DF-724A931924C3}" type="pres">
      <dgm:prSet presAssocID="{AA02FF88-1B3D-41A1-84DA-10F32CAC9BFA}" presName="spacer" presStyleCnt="0"/>
      <dgm:spPr/>
    </dgm:pt>
    <dgm:pt modelId="{B673CFD1-7FA0-804F-B9AC-B1CE587D0FD4}" type="pres">
      <dgm:prSet presAssocID="{A09DA183-E85B-4EC7-A347-90E8F1586D11}" presName="parentText" presStyleLbl="node1" presStyleIdx="2" presStyleCnt="5">
        <dgm:presLayoutVars>
          <dgm:chMax val="0"/>
          <dgm:bulletEnabled val="1"/>
        </dgm:presLayoutVars>
      </dgm:prSet>
      <dgm:spPr/>
    </dgm:pt>
    <dgm:pt modelId="{ABA011CC-8578-E847-815D-A0A8D82F5054}" type="pres">
      <dgm:prSet presAssocID="{A09DA183-E85B-4EC7-A347-90E8F1586D11}" presName="childText" presStyleLbl="revTx" presStyleIdx="0" presStyleCnt="3">
        <dgm:presLayoutVars>
          <dgm:bulletEnabled val="1"/>
        </dgm:presLayoutVars>
      </dgm:prSet>
      <dgm:spPr/>
    </dgm:pt>
    <dgm:pt modelId="{65632EE7-5DB4-6C4D-A90E-E9EBEF38DA99}" type="pres">
      <dgm:prSet presAssocID="{EB2BA2E7-09F0-4D75-A8D8-E031F5609033}" presName="parentText" presStyleLbl="node1" presStyleIdx="3" presStyleCnt="5">
        <dgm:presLayoutVars>
          <dgm:chMax val="0"/>
          <dgm:bulletEnabled val="1"/>
        </dgm:presLayoutVars>
      </dgm:prSet>
      <dgm:spPr/>
    </dgm:pt>
    <dgm:pt modelId="{879F5E97-133A-3042-81E6-7A510D9D230C}" type="pres">
      <dgm:prSet presAssocID="{EB2BA2E7-09F0-4D75-A8D8-E031F5609033}" presName="childText" presStyleLbl="revTx" presStyleIdx="1" presStyleCnt="3">
        <dgm:presLayoutVars>
          <dgm:bulletEnabled val="1"/>
        </dgm:presLayoutVars>
      </dgm:prSet>
      <dgm:spPr/>
    </dgm:pt>
    <dgm:pt modelId="{21B6FDBF-D886-BE44-913B-F04E4D4BBD93}" type="pres">
      <dgm:prSet presAssocID="{FA99D695-0C98-45BA-8FE3-4C6777FAA09C}" presName="parentText" presStyleLbl="node1" presStyleIdx="4" presStyleCnt="5">
        <dgm:presLayoutVars>
          <dgm:chMax val="0"/>
          <dgm:bulletEnabled val="1"/>
        </dgm:presLayoutVars>
      </dgm:prSet>
      <dgm:spPr/>
    </dgm:pt>
    <dgm:pt modelId="{B7E83748-A1CE-3446-8CDC-E199B5982405}" type="pres">
      <dgm:prSet presAssocID="{FA99D695-0C98-45BA-8FE3-4C6777FAA09C}" presName="childText" presStyleLbl="revTx" presStyleIdx="2" presStyleCnt="3">
        <dgm:presLayoutVars>
          <dgm:bulletEnabled val="1"/>
        </dgm:presLayoutVars>
      </dgm:prSet>
      <dgm:spPr/>
    </dgm:pt>
  </dgm:ptLst>
  <dgm:cxnLst>
    <dgm:cxn modelId="{3F195C06-3DFA-469E-B19C-4A51D40C08C1}" srcId="{FA99D695-0C98-45BA-8FE3-4C6777FAA09C}" destId="{CEBA3A02-21B9-45DF-8FD5-138D6C7048B0}" srcOrd="0" destOrd="0" parTransId="{77436A03-B8BE-4D26-9754-B4F4ADAB2D01}" sibTransId="{9067D7D9-D12F-4220-AC72-A0B1BC12899A}"/>
    <dgm:cxn modelId="{1CE5B716-70BB-4272-A434-25A32F2A8591}" srcId="{FA99D695-0C98-45BA-8FE3-4C6777FAA09C}" destId="{60D76528-60F4-4B6E-AC42-91F3A0EFA5BE}" srcOrd="1" destOrd="0" parTransId="{C5D150A8-F792-4064-B892-11C7BDB5E98D}" sibTransId="{8C21048E-3253-43AC-A36F-07B9B78844AC}"/>
    <dgm:cxn modelId="{34C7DA1C-F495-ED44-8FA2-6B1E0E449E6B}" type="presOf" srcId="{555562AD-0908-4D61-9177-30C4A243D995}" destId="{879F5E97-133A-3042-81E6-7A510D9D230C}" srcOrd="0" destOrd="0" presId="urn:microsoft.com/office/officeart/2005/8/layout/vList2"/>
    <dgm:cxn modelId="{9A3FF11E-18CF-4760-8E78-F65FD85C5C7C}" srcId="{DC4068B6-5CD5-4B89-970B-3DE03DC2B89D}" destId="{E67CBB1D-8D5F-4793-B23E-68041C1A9280}" srcOrd="0" destOrd="0" parTransId="{2331BB6C-C1C1-4000-86A7-AAACB87F9CEE}" sibTransId="{F2A381F2-A2BD-4283-979D-417F68399AAC}"/>
    <dgm:cxn modelId="{52B65926-2639-4400-AE12-F7E71871312D}" srcId="{DC4068B6-5CD5-4B89-970B-3DE03DC2B89D}" destId="{FA99D695-0C98-45BA-8FE3-4C6777FAA09C}" srcOrd="4" destOrd="0" parTransId="{206475F1-90BB-414B-B42B-BC3BEB487759}" sibTransId="{1C0F0A18-BAF7-4460-866A-E09DED8CD2A5}"/>
    <dgm:cxn modelId="{FF246A30-7D69-49D4-A6CF-875B580C824F}" srcId="{EB2BA2E7-09F0-4D75-A8D8-E031F5609033}" destId="{555562AD-0908-4D61-9177-30C4A243D995}" srcOrd="0" destOrd="0" parTransId="{527E7A2E-07EF-4C9B-AFCF-D081A181B435}" sibTransId="{74ED2A10-AB17-461E-8835-F33F4DF6A7C4}"/>
    <dgm:cxn modelId="{A9617E36-1511-4BE0-B23D-070074B874D5}" srcId="{DC4068B6-5CD5-4B89-970B-3DE03DC2B89D}" destId="{EB2BA2E7-09F0-4D75-A8D8-E031F5609033}" srcOrd="3" destOrd="0" parTransId="{7BB651F7-A6FF-4FBE-B1A9-27C894B6F4F2}" sibTransId="{4B01E02C-DDAA-4CC2-B88F-281D45EAFDF7}"/>
    <dgm:cxn modelId="{421E8039-69D8-4A4D-9F44-8D1B92E7895B}" srcId="{A09DA183-E85B-4EC7-A347-90E8F1586D11}" destId="{54F2229A-0B32-48CA-86C8-FC0DABC14E94}" srcOrd="1" destOrd="0" parTransId="{71183CD9-8460-4A9E-A8FF-C6441A3D8E77}" sibTransId="{35613F75-F394-4997-B2B0-432BD58799F0}"/>
    <dgm:cxn modelId="{48D73643-70E1-F941-8AE8-3127CA3FC19C}" type="presOf" srcId="{D2B64224-DC42-451A-9B26-D1E8BD661940}" destId="{ABA011CC-8578-E847-815D-A0A8D82F5054}" srcOrd="0" destOrd="0" presId="urn:microsoft.com/office/officeart/2005/8/layout/vList2"/>
    <dgm:cxn modelId="{FB5F3D47-3AA4-D04E-8C47-D32F66E19996}" type="presOf" srcId="{60D76528-60F4-4B6E-AC42-91F3A0EFA5BE}" destId="{B7E83748-A1CE-3446-8CDC-E199B5982405}" srcOrd="0" destOrd="1" presId="urn:microsoft.com/office/officeart/2005/8/layout/vList2"/>
    <dgm:cxn modelId="{6C37C562-DC0A-434A-B909-478A103CB5FF}" srcId="{DC4068B6-5CD5-4B89-970B-3DE03DC2B89D}" destId="{A09DA183-E85B-4EC7-A347-90E8F1586D11}" srcOrd="2" destOrd="0" parTransId="{2539F352-71E1-4A26-85BB-577B918857DA}" sibTransId="{DC60DF3C-F53E-4FF8-A211-6E18432AEA40}"/>
    <dgm:cxn modelId="{98633269-3464-5F4B-BB74-9B7A0FB5C7BD}" type="presOf" srcId="{EB2BA2E7-09F0-4D75-A8D8-E031F5609033}" destId="{65632EE7-5DB4-6C4D-A90E-E9EBEF38DA99}" srcOrd="0" destOrd="0" presId="urn:microsoft.com/office/officeart/2005/8/layout/vList2"/>
    <dgm:cxn modelId="{6B506A6C-0B1A-104D-82D4-3ADF4D7A318B}" type="presOf" srcId="{FA99D695-0C98-45BA-8FE3-4C6777FAA09C}" destId="{21B6FDBF-D886-BE44-913B-F04E4D4BBD93}" srcOrd="0" destOrd="0" presId="urn:microsoft.com/office/officeart/2005/8/layout/vList2"/>
    <dgm:cxn modelId="{58CE186E-6E9B-4F4A-91B3-B0AD4664C017}" type="presOf" srcId="{38EE6814-071F-4357-B3FE-BCC5E3623C85}" destId="{879F5E97-133A-3042-81E6-7A510D9D230C}" srcOrd="0" destOrd="1" presId="urn:microsoft.com/office/officeart/2005/8/layout/vList2"/>
    <dgm:cxn modelId="{EEDFFD72-35E7-7548-AE7B-7EE89E0C7230}" type="presOf" srcId="{E67CBB1D-8D5F-4793-B23E-68041C1A9280}" destId="{DAF6A24B-3236-934D-849D-7A0277388123}" srcOrd="0" destOrd="0" presId="urn:microsoft.com/office/officeart/2005/8/layout/vList2"/>
    <dgm:cxn modelId="{842C8F83-94E8-F149-A5C9-B644976CA95F}" type="presOf" srcId="{DC4068B6-5CD5-4B89-970B-3DE03DC2B89D}" destId="{213CAC7C-40D3-944F-B14A-44567A9C7B19}" srcOrd="0" destOrd="0" presId="urn:microsoft.com/office/officeart/2005/8/layout/vList2"/>
    <dgm:cxn modelId="{03BA009A-DDA3-C248-9F84-BF0AC0E90D88}" type="presOf" srcId="{1E40798E-F606-4ED3-8BB2-D6FC21AD3FF7}" destId="{DCDDBABE-743D-C048-A531-31513A00C2A4}" srcOrd="0" destOrd="0" presId="urn:microsoft.com/office/officeart/2005/8/layout/vList2"/>
    <dgm:cxn modelId="{31FBE7BA-7101-4681-9651-71DF3AF731A5}" srcId="{EB2BA2E7-09F0-4D75-A8D8-E031F5609033}" destId="{38EE6814-071F-4357-B3FE-BCC5E3623C85}" srcOrd="1" destOrd="0" parTransId="{87C8C33B-A0A0-43FD-8B2B-502DA676D989}" sibTransId="{1A684028-CDCF-45C6-AE65-A52DBE699999}"/>
    <dgm:cxn modelId="{11EAC5BD-0C79-FB45-978B-D56D0A8B2A88}" type="presOf" srcId="{CEBA3A02-21B9-45DF-8FD5-138D6C7048B0}" destId="{B7E83748-A1CE-3446-8CDC-E199B5982405}" srcOrd="0" destOrd="0" presId="urn:microsoft.com/office/officeart/2005/8/layout/vList2"/>
    <dgm:cxn modelId="{4CBA9DD0-37C4-0249-84C3-8D1DF5960AC5}" type="presOf" srcId="{54F2229A-0B32-48CA-86C8-FC0DABC14E94}" destId="{ABA011CC-8578-E847-815D-A0A8D82F5054}" srcOrd="0" destOrd="1" presId="urn:microsoft.com/office/officeart/2005/8/layout/vList2"/>
    <dgm:cxn modelId="{1BD5E3D9-2974-3B4F-B0A1-AFE7956D59A2}" type="presOf" srcId="{A09DA183-E85B-4EC7-A347-90E8F1586D11}" destId="{B673CFD1-7FA0-804F-B9AC-B1CE587D0FD4}" srcOrd="0" destOrd="0" presId="urn:microsoft.com/office/officeart/2005/8/layout/vList2"/>
    <dgm:cxn modelId="{74B790EE-7377-455D-8821-C728DE13C38D}" srcId="{A09DA183-E85B-4EC7-A347-90E8F1586D11}" destId="{D2B64224-DC42-451A-9B26-D1E8BD661940}" srcOrd="0" destOrd="0" parTransId="{FD6DA792-6117-46E7-AA2A-E2F59352A1A7}" sibTransId="{9E280A93-2E8D-4EB5-B695-4A648675DA20}"/>
    <dgm:cxn modelId="{287ECCF1-8146-48D2-9B93-2EA8E9B5AFBB}" srcId="{DC4068B6-5CD5-4B89-970B-3DE03DC2B89D}" destId="{1E40798E-F606-4ED3-8BB2-D6FC21AD3FF7}" srcOrd="1" destOrd="0" parTransId="{28B722CA-4BBF-44D6-8A5C-9BDD5E5C7B8E}" sibTransId="{AA02FF88-1B3D-41A1-84DA-10F32CAC9BFA}"/>
    <dgm:cxn modelId="{6B6FC78F-9AB5-234F-94AE-6204AFBE6317}" type="presParOf" srcId="{213CAC7C-40D3-944F-B14A-44567A9C7B19}" destId="{DAF6A24B-3236-934D-849D-7A0277388123}" srcOrd="0" destOrd="0" presId="urn:microsoft.com/office/officeart/2005/8/layout/vList2"/>
    <dgm:cxn modelId="{B45DAADB-6A31-CB4E-85AA-DB6D47B99A2C}" type="presParOf" srcId="{213CAC7C-40D3-944F-B14A-44567A9C7B19}" destId="{BFAD6F8C-B947-B04B-8802-C8A2DA698B2B}" srcOrd="1" destOrd="0" presId="urn:microsoft.com/office/officeart/2005/8/layout/vList2"/>
    <dgm:cxn modelId="{52928D2A-D0BB-494D-B0D7-D728617A21E5}" type="presParOf" srcId="{213CAC7C-40D3-944F-B14A-44567A9C7B19}" destId="{DCDDBABE-743D-C048-A531-31513A00C2A4}" srcOrd="2" destOrd="0" presId="urn:microsoft.com/office/officeart/2005/8/layout/vList2"/>
    <dgm:cxn modelId="{E5FF4E5D-4B93-4346-9B40-5C8B0766481C}" type="presParOf" srcId="{213CAC7C-40D3-944F-B14A-44567A9C7B19}" destId="{5907AE41-9D9C-B24E-88DF-724A931924C3}" srcOrd="3" destOrd="0" presId="urn:microsoft.com/office/officeart/2005/8/layout/vList2"/>
    <dgm:cxn modelId="{40094B74-0BC8-2048-8973-57D6A8770118}" type="presParOf" srcId="{213CAC7C-40D3-944F-B14A-44567A9C7B19}" destId="{B673CFD1-7FA0-804F-B9AC-B1CE587D0FD4}" srcOrd="4" destOrd="0" presId="urn:microsoft.com/office/officeart/2005/8/layout/vList2"/>
    <dgm:cxn modelId="{5CF3BE0A-9214-0247-B73D-116DE1D41795}" type="presParOf" srcId="{213CAC7C-40D3-944F-B14A-44567A9C7B19}" destId="{ABA011CC-8578-E847-815D-A0A8D82F5054}" srcOrd="5" destOrd="0" presId="urn:microsoft.com/office/officeart/2005/8/layout/vList2"/>
    <dgm:cxn modelId="{E7E15544-67FE-BA43-BE93-7BA64C8471A1}" type="presParOf" srcId="{213CAC7C-40D3-944F-B14A-44567A9C7B19}" destId="{65632EE7-5DB4-6C4D-A90E-E9EBEF38DA99}" srcOrd="6" destOrd="0" presId="urn:microsoft.com/office/officeart/2005/8/layout/vList2"/>
    <dgm:cxn modelId="{68596A8A-F132-3945-B947-90589C0AF87E}" type="presParOf" srcId="{213CAC7C-40D3-944F-B14A-44567A9C7B19}" destId="{879F5E97-133A-3042-81E6-7A510D9D230C}" srcOrd="7" destOrd="0" presId="urn:microsoft.com/office/officeart/2005/8/layout/vList2"/>
    <dgm:cxn modelId="{6A629260-7277-4B41-9086-4149228D7CFB}" type="presParOf" srcId="{213CAC7C-40D3-944F-B14A-44567A9C7B19}" destId="{21B6FDBF-D886-BE44-913B-F04E4D4BBD93}" srcOrd="8" destOrd="0" presId="urn:microsoft.com/office/officeart/2005/8/layout/vList2"/>
    <dgm:cxn modelId="{FA7416D4-7DAE-AF49-9822-202942080434}" type="presParOf" srcId="{213CAC7C-40D3-944F-B14A-44567A9C7B19}" destId="{B7E83748-A1CE-3446-8CDC-E199B598240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068B6-5CD5-4B89-970B-3DE03DC2B89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67CBB1D-8D5F-4793-B23E-68041C1A9280}">
      <dgm:prSet custT="1">
        <dgm:style>
          <a:lnRef idx="2">
            <a:schemeClr val="accent1"/>
          </a:lnRef>
          <a:fillRef idx="1">
            <a:schemeClr val="lt1"/>
          </a:fillRef>
          <a:effectRef idx="0">
            <a:schemeClr val="accent1"/>
          </a:effectRef>
          <a:fontRef idx="minor">
            <a:schemeClr val="dk1"/>
          </a:fontRef>
        </dgm:style>
      </dgm:prSet>
      <dgm:spPr/>
      <dgm:t>
        <a:bodyPr/>
        <a:lstStyle/>
        <a:p>
          <a:r>
            <a:rPr lang="en-US" sz="3200" b="1" dirty="0"/>
            <a:t>Scikit-learn for Anomaly Detection</a:t>
          </a:r>
          <a:endParaRPr lang="en-US" sz="3200" dirty="0"/>
        </a:p>
      </dgm:t>
    </dgm:pt>
    <dgm:pt modelId="{2331BB6C-C1C1-4000-86A7-AAACB87F9CEE}" type="parTrans" cxnId="{9A3FF11E-18CF-4760-8E78-F65FD85C5C7C}">
      <dgm:prSet/>
      <dgm:spPr/>
      <dgm:t>
        <a:bodyPr/>
        <a:lstStyle/>
        <a:p>
          <a:endParaRPr lang="en-US"/>
        </a:p>
      </dgm:t>
    </dgm:pt>
    <dgm:pt modelId="{F2A381F2-A2BD-4283-979D-417F68399AAC}" type="sibTrans" cxnId="{9A3FF11E-18CF-4760-8E78-F65FD85C5C7C}">
      <dgm:prSet/>
      <dgm:spPr/>
      <dgm:t>
        <a:bodyPr/>
        <a:lstStyle/>
        <a:p>
          <a:endParaRPr lang="en-US"/>
        </a:p>
      </dgm:t>
    </dgm:pt>
    <dgm:pt modelId="{BA6B1E65-84E6-7E4A-A265-9F978A202090}">
      <dgm:prSet/>
      <dgm:spPr/>
      <dgm:t>
        <a:bodyPr/>
        <a:lstStyle/>
        <a:p>
          <a:r>
            <a:rPr lang="en-US" dirty="0"/>
            <a:t>Scikit-learn provides a variety of algorithms specifically designed for anomaly detection.</a:t>
          </a:r>
        </a:p>
      </dgm:t>
    </dgm:pt>
    <dgm:pt modelId="{A5E60154-6B5A-5749-B661-412DD3B2D3C2}" type="parTrans" cxnId="{A20E6876-1AE4-1442-8231-8BD1B0AD9D19}">
      <dgm:prSet/>
      <dgm:spPr/>
      <dgm:t>
        <a:bodyPr/>
        <a:lstStyle/>
        <a:p>
          <a:endParaRPr lang="en-US"/>
        </a:p>
      </dgm:t>
    </dgm:pt>
    <dgm:pt modelId="{DCB2432B-90D0-8340-90FF-F453E9678422}" type="sibTrans" cxnId="{A20E6876-1AE4-1442-8231-8BD1B0AD9D19}">
      <dgm:prSet/>
      <dgm:spPr/>
      <dgm:t>
        <a:bodyPr/>
        <a:lstStyle/>
        <a:p>
          <a:endParaRPr lang="en-US"/>
        </a:p>
      </dgm:t>
    </dgm:pt>
    <dgm:pt modelId="{F9CA6655-DB3F-E24C-8772-19F92AEEF4D3}">
      <dgm:prSet/>
      <dgm:spPr/>
      <dgm:t>
        <a:bodyPr/>
        <a:lstStyle/>
        <a:p>
          <a:r>
            <a:rPr lang="en-US" b="1" dirty="0"/>
            <a:t>Isolation Forest:</a:t>
          </a:r>
          <a:r>
            <a:rPr lang="en-US" dirty="0"/>
            <a:t> </a:t>
          </a:r>
        </a:p>
      </dgm:t>
    </dgm:pt>
    <dgm:pt modelId="{84F63A0A-6867-4B48-B320-01351A66802E}" type="parTrans" cxnId="{8368AE68-10EE-5647-B94B-89DF7C70F235}">
      <dgm:prSet/>
      <dgm:spPr/>
      <dgm:t>
        <a:bodyPr/>
        <a:lstStyle/>
        <a:p>
          <a:endParaRPr lang="en-US"/>
        </a:p>
      </dgm:t>
    </dgm:pt>
    <dgm:pt modelId="{6FDFECD9-DB9E-3841-AB57-1E5FD73E37E4}" type="sibTrans" cxnId="{8368AE68-10EE-5647-B94B-89DF7C70F235}">
      <dgm:prSet/>
      <dgm:spPr/>
      <dgm:t>
        <a:bodyPr/>
        <a:lstStyle/>
        <a:p>
          <a:endParaRPr lang="en-US"/>
        </a:p>
      </dgm:t>
    </dgm:pt>
    <dgm:pt modelId="{148FAEAA-EE1F-534F-A656-BAF44FEB153A}">
      <dgm:prSet/>
      <dgm:spPr/>
      <dgm:t>
        <a:bodyPr/>
        <a:lstStyle/>
        <a:p>
          <a:r>
            <a:rPr lang="en-US"/>
            <a:t>Isolates anomalies by randomly selecting features and splitting data, assuming anomalies will be isolated quickly.</a:t>
          </a:r>
          <a:endParaRPr lang="en-US" dirty="0"/>
        </a:p>
      </dgm:t>
    </dgm:pt>
    <dgm:pt modelId="{6EDB460F-40E0-6347-A487-FABFEC0C067B}" type="parTrans" cxnId="{2E37276A-F79D-754A-9683-068022FEBA54}">
      <dgm:prSet/>
      <dgm:spPr/>
      <dgm:t>
        <a:bodyPr/>
        <a:lstStyle/>
        <a:p>
          <a:endParaRPr lang="en-US"/>
        </a:p>
      </dgm:t>
    </dgm:pt>
    <dgm:pt modelId="{3728950C-5D0A-744E-8548-62B6F4619ECF}" type="sibTrans" cxnId="{2E37276A-F79D-754A-9683-068022FEBA54}">
      <dgm:prSet/>
      <dgm:spPr/>
      <dgm:t>
        <a:bodyPr/>
        <a:lstStyle/>
        <a:p>
          <a:endParaRPr lang="en-US"/>
        </a:p>
      </dgm:t>
    </dgm:pt>
    <dgm:pt modelId="{63A02D5A-6228-8641-9D1A-1C08FFBAC1C3}">
      <dgm:prSet/>
      <dgm:spPr/>
      <dgm:t>
        <a:bodyPr/>
        <a:lstStyle/>
        <a:p>
          <a:r>
            <a:rPr lang="en-US" b="1"/>
            <a:t>Local Outlier Factor (LOF):</a:t>
          </a:r>
          <a:r>
            <a:rPr lang="en-US"/>
            <a:t> </a:t>
          </a:r>
          <a:endParaRPr lang="en-US" dirty="0"/>
        </a:p>
      </dgm:t>
    </dgm:pt>
    <dgm:pt modelId="{8B0D37B3-F34C-3C43-809D-5C377E5E52F1}" type="parTrans" cxnId="{E1FC7692-2A3E-DD42-BE37-5B7D40ED9D2B}">
      <dgm:prSet/>
      <dgm:spPr/>
      <dgm:t>
        <a:bodyPr/>
        <a:lstStyle/>
        <a:p>
          <a:endParaRPr lang="en-US"/>
        </a:p>
      </dgm:t>
    </dgm:pt>
    <dgm:pt modelId="{1E3E982B-620D-CF46-B00C-F4F3AE2ED72E}" type="sibTrans" cxnId="{E1FC7692-2A3E-DD42-BE37-5B7D40ED9D2B}">
      <dgm:prSet/>
      <dgm:spPr/>
      <dgm:t>
        <a:bodyPr/>
        <a:lstStyle/>
        <a:p>
          <a:endParaRPr lang="en-US"/>
        </a:p>
      </dgm:t>
    </dgm:pt>
    <dgm:pt modelId="{900C588F-7712-D148-8940-FBB119648395}">
      <dgm:prSet/>
      <dgm:spPr/>
      <dgm:t>
        <a:bodyPr/>
        <a:lstStyle/>
        <a:p>
          <a:r>
            <a:rPr lang="en-US"/>
            <a:t>Measures the local density deviation of a point compared to its neighbors.</a:t>
          </a:r>
          <a:endParaRPr lang="en-US" dirty="0"/>
        </a:p>
      </dgm:t>
    </dgm:pt>
    <dgm:pt modelId="{30ECA14B-1DD4-6B42-80E3-D7878E7D14C6}" type="parTrans" cxnId="{D80195D2-EF0A-FB4D-A80A-51B973A87168}">
      <dgm:prSet/>
      <dgm:spPr/>
      <dgm:t>
        <a:bodyPr/>
        <a:lstStyle/>
        <a:p>
          <a:endParaRPr lang="en-US"/>
        </a:p>
      </dgm:t>
    </dgm:pt>
    <dgm:pt modelId="{5517A22A-AD14-574A-8B14-BB91E4EE3941}" type="sibTrans" cxnId="{D80195D2-EF0A-FB4D-A80A-51B973A87168}">
      <dgm:prSet/>
      <dgm:spPr/>
      <dgm:t>
        <a:bodyPr/>
        <a:lstStyle/>
        <a:p>
          <a:endParaRPr lang="en-US"/>
        </a:p>
      </dgm:t>
    </dgm:pt>
    <dgm:pt modelId="{DE714DCF-5D67-DE4B-978B-860F7E417F7C}">
      <dgm:prSet/>
      <dgm:spPr/>
      <dgm:t>
        <a:bodyPr/>
        <a:lstStyle/>
        <a:p>
          <a:r>
            <a:rPr lang="en-US" b="1"/>
            <a:t>One-Class SVM:</a:t>
          </a:r>
          <a:r>
            <a:rPr lang="en-US"/>
            <a:t> </a:t>
          </a:r>
          <a:endParaRPr lang="en-US" dirty="0"/>
        </a:p>
      </dgm:t>
    </dgm:pt>
    <dgm:pt modelId="{8BD57B16-18B0-794B-8D62-628AB7B2403B}" type="parTrans" cxnId="{66A94142-2742-364C-9E3B-AE5E15388EB3}">
      <dgm:prSet/>
      <dgm:spPr/>
      <dgm:t>
        <a:bodyPr/>
        <a:lstStyle/>
        <a:p>
          <a:endParaRPr lang="en-US"/>
        </a:p>
      </dgm:t>
    </dgm:pt>
    <dgm:pt modelId="{F4D264C2-2303-0446-AF11-C157A13B4500}" type="sibTrans" cxnId="{66A94142-2742-364C-9E3B-AE5E15388EB3}">
      <dgm:prSet/>
      <dgm:spPr/>
      <dgm:t>
        <a:bodyPr/>
        <a:lstStyle/>
        <a:p>
          <a:endParaRPr lang="en-US"/>
        </a:p>
      </dgm:t>
    </dgm:pt>
    <dgm:pt modelId="{57BCDC27-5350-654D-9C99-780BA1AD2AD2}">
      <dgm:prSet/>
      <dgm:spPr/>
      <dgm:t>
        <a:bodyPr/>
        <a:lstStyle/>
        <a:p>
          <a:r>
            <a:rPr lang="en-US"/>
            <a:t>As mentioned earlier, can also be implemented using Scikit-learn.</a:t>
          </a:r>
          <a:endParaRPr lang="en-US" dirty="0"/>
        </a:p>
      </dgm:t>
    </dgm:pt>
    <dgm:pt modelId="{5E38ED44-7322-D346-9E3E-8C2D4D5B4D61}" type="parTrans" cxnId="{95906CFA-EA75-B64F-A29B-2A7295549D03}">
      <dgm:prSet/>
      <dgm:spPr/>
      <dgm:t>
        <a:bodyPr/>
        <a:lstStyle/>
        <a:p>
          <a:endParaRPr lang="en-US"/>
        </a:p>
      </dgm:t>
    </dgm:pt>
    <dgm:pt modelId="{87092842-952F-B34F-96CC-2A9455711F2D}" type="sibTrans" cxnId="{95906CFA-EA75-B64F-A29B-2A7295549D03}">
      <dgm:prSet/>
      <dgm:spPr/>
      <dgm:t>
        <a:bodyPr/>
        <a:lstStyle/>
        <a:p>
          <a:endParaRPr lang="en-US"/>
        </a:p>
      </dgm:t>
    </dgm:pt>
    <dgm:pt modelId="{C82CC44D-2332-214A-A413-693DCE71000E}" type="pres">
      <dgm:prSet presAssocID="{DC4068B6-5CD5-4B89-970B-3DE03DC2B89D}" presName="linear" presStyleCnt="0">
        <dgm:presLayoutVars>
          <dgm:dir/>
          <dgm:animLvl val="lvl"/>
          <dgm:resizeHandles val="exact"/>
        </dgm:presLayoutVars>
      </dgm:prSet>
      <dgm:spPr/>
    </dgm:pt>
    <dgm:pt modelId="{CF243C61-3BA9-064D-9BEC-32AA575630DA}" type="pres">
      <dgm:prSet presAssocID="{E67CBB1D-8D5F-4793-B23E-68041C1A9280}" presName="parentLin" presStyleCnt="0"/>
      <dgm:spPr/>
    </dgm:pt>
    <dgm:pt modelId="{DE09E1E2-EA52-434A-9745-74335F64A86A}" type="pres">
      <dgm:prSet presAssocID="{E67CBB1D-8D5F-4793-B23E-68041C1A9280}" presName="parentLeftMargin" presStyleLbl="node1" presStyleIdx="0" presStyleCnt="5"/>
      <dgm:spPr/>
    </dgm:pt>
    <dgm:pt modelId="{86F18101-D57F-EC43-8AA4-F979CF2FD6C6}" type="pres">
      <dgm:prSet presAssocID="{E67CBB1D-8D5F-4793-B23E-68041C1A9280}" presName="parentText" presStyleLbl="node1" presStyleIdx="0" presStyleCnt="5" custScaleX="126905">
        <dgm:presLayoutVars>
          <dgm:chMax val="0"/>
          <dgm:bulletEnabled val="1"/>
        </dgm:presLayoutVars>
      </dgm:prSet>
      <dgm:spPr/>
    </dgm:pt>
    <dgm:pt modelId="{D18644DA-3BB9-B34C-84AD-EBAF4477B596}" type="pres">
      <dgm:prSet presAssocID="{E67CBB1D-8D5F-4793-B23E-68041C1A9280}" presName="negativeSpace" presStyleCnt="0"/>
      <dgm:spPr/>
    </dgm:pt>
    <dgm:pt modelId="{5CF35268-7A64-0047-8696-BB0780E98261}" type="pres">
      <dgm:prSet presAssocID="{E67CBB1D-8D5F-4793-B23E-68041C1A9280}" presName="childText" presStyleLbl="conFgAcc1" presStyleIdx="0" presStyleCnt="5">
        <dgm:presLayoutVars>
          <dgm:bulletEnabled val="1"/>
        </dgm:presLayoutVars>
      </dgm:prSet>
      <dgm:spPr/>
    </dgm:pt>
    <dgm:pt modelId="{088C512F-DCE9-014E-A38B-DBDE9CD67334}" type="pres">
      <dgm:prSet presAssocID="{F2A381F2-A2BD-4283-979D-417F68399AAC}" presName="spaceBetweenRectangles" presStyleCnt="0"/>
      <dgm:spPr/>
    </dgm:pt>
    <dgm:pt modelId="{CE04DB8D-6455-9646-9C20-7B32BB553367}" type="pres">
      <dgm:prSet presAssocID="{BA6B1E65-84E6-7E4A-A265-9F978A202090}" presName="parentLin" presStyleCnt="0"/>
      <dgm:spPr/>
    </dgm:pt>
    <dgm:pt modelId="{4AC99A6E-FA84-6B41-9ABB-4CB05C9A0799}" type="pres">
      <dgm:prSet presAssocID="{BA6B1E65-84E6-7E4A-A265-9F978A202090}" presName="parentLeftMargin" presStyleLbl="node1" presStyleIdx="0" presStyleCnt="5"/>
      <dgm:spPr/>
    </dgm:pt>
    <dgm:pt modelId="{49E74102-5F78-BC4B-82A2-13E595A262BD}" type="pres">
      <dgm:prSet presAssocID="{BA6B1E65-84E6-7E4A-A265-9F978A202090}" presName="parentText" presStyleLbl="node1" presStyleIdx="1" presStyleCnt="5" custScaleX="127313">
        <dgm:presLayoutVars>
          <dgm:chMax val="0"/>
          <dgm:bulletEnabled val="1"/>
        </dgm:presLayoutVars>
      </dgm:prSet>
      <dgm:spPr/>
    </dgm:pt>
    <dgm:pt modelId="{B6B39D87-B7A0-E341-A695-E3560475C941}" type="pres">
      <dgm:prSet presAssocID="{BA6B1E65-84E6-7E4A-A265-9F978A202090}" presName="negativeSpace" presStyleCnt="0"/>
      <dgm:spPr/>
    </dgm:pt>
    <dgm:pt modelId="{32C862BF-EC2A-C54C-8BC3-C3812145DD96}" type="pres">
      <dgm:prSet presAssocID="{BA6B1E65-84E6-7E4A-A265-9F978A202090}" presName="childText" presStyleLbl="conFgAcc1" presStyleIdx="1" presStyleCnt="5">
        <dgm:presLayoutVars>
          <dgm:bulletEnabled val="1"/>
        </dgm:presLayoutVars>
      </dgm:prSet>
      <dgm:spPr/>
    </dgm:pt>
    <dgm:pt modelId="{77D50315-A3B0-CD46-8492-EA451502735F}" type="pres">
      <dgm:prSet presAssocID="{DCB2432B-90D0-8340-90FF-F453E9678422}" presName="spaceBetweenRectangles" presStyleCnt="0"/>
      <dgm:spPr/>
    </dgm:pt>
    <dgm:pt modelId="{E3693280-AB44-0D4C-A6C5-0464623D8771}" type="pres">
      <dgm:prSet presAssocID="{F9CA6655-DB3F-E24C-8772-19F92AEEF4D3}" presName="parentLin" presStyleCnt="0"/>
      <dgm:spPr/>
    </dgm:pt>
    <dgm:pt modelId="{5CCBDA20-C651-F24D-908C-0A3C33A1D2CB}" type="pres">
      <dgm:prSet presAssocID="{F9CA6655-DB3F-E24C-8772-19F92AEEF4D3}" presName="parentLeftMargin" presStyleLbl="node1" presStyleIdx="1" presStyleCnt="5"/>
      <dgm:spPr/>
    </dgm:pt>
    <dgm:pt modelId="{5702F0A7-3072-6349-AB20-EA4ABC5121B3}" type="pres">
      <dgm:prSet presAssocID="{F9CA6655-DB3F-E24C-8772-19F92AEEF4D3}" presName="parentText" presStyleLbl="node1" presStyleIdx="2" presStyleCnt="5">
        <dgm:presLayoutVars>
          <dgm:chMax val="0"/>
          <dgm:bulletEnabled val="1"/>
        </dgm:presLayoutVars>
      </dgm:prSet>
      <dgm:spPr/>
    </dgm:pt>
    <dgm:pt modelId="{1343BAE8-5368-B042-A02B-29E2CB8EE10D}" type="pres">
      <dgm:prSet presAssocID="{F9CA6655-DB3F-E24C-8772-19F92AEEF4D3}" presName="negativeSpace" presStyleCnt="0"/>
      <dgm:spPr/>
    </dgm:pt>
    <dgm:pt modelId="{2F1B5199-DBA6-8845-99EA-7B7F0340E5FA}" type="pres">
      <dgm:prSet presAssocID="{F9CA6655-DB3F-E24C-8772-19F92AEEF4D3}" presName="childText" presStyleLbl="conFgAcc1" presStyleIdx="2" presStyleCnt="5">
        <dgm:presLayoutVars>
          <dgm:bulletEnabled val="1"/>
        </dgm:presLayoutVars>
      </dgm:prSet>
      <dgm:spPr/>
    </dgm:pt>
    <dgm:pt modelId="{37E1ABB3-3B22-3448-973A-CB8FAF946E2A}" type="pres">
      <dgm:prSet presAssocID="{6FDFECD9-DB9E-3841-AB57-1E5FD73E37E4}" presName="spaceBetweenRectangles" presStyleCnt="0"/>
      <dgm:spPr/>
    </dgm:pt>
    <dgm:pt modelId="{81079422-3C97-4843-848B-1C0C81FFDCC4}" type="pres">
      <dgm:prSet presAssocID="{63A02D5A-6228-8641-9D1A-1C08FFBAC1C3}" presName="parentLin" presStyleCnt="0"/>
      <dgm:spPr/>
    </dgm:pt>
    <dgm:pt modelId="{E4781BF1-1216-FF46-9FDF-7E0C99BFE312}" type="pres">
      <dgm:prSet presAssocID="{63A02D5A-6228-8641-9D1A-1C08FFBAC1C3}" presName="parentLeftMargin" presStyleLbl="node1" presStyleIdx="2" presStyleCnt="5"/>
      <dgm:spPr/>
    </dgm:pt>
    <dgm:pt modelId="{36525005-5975-B24C-995A-1D1589E4BCB8}" type="pres">
      <dgm:prSet presAssocID="{63A02D5A-6228-8641-9D1A-1C08FFBAC1C3}" presName="parentText" presStyleLbl="node1" presStyleIdx="3" presStyleCnt="5">
        <dgm:presLayoutVars>
          <dgm:chMax val="0"/>
          <dgm:bulletEnabled val="1"/>
        </dgm:presLayoutVars>
      </dgm:prSet>
      <dgm:spPr/>
    </dgm:pt>
    <dgm:pt modelId="{B46C51E0-2F91-FF48-826F-CE8609F69D38}" type="pres">
      <dgm:prSet presAssocID="{63A02D5A-6228-8641-9D1A-1C08FFBAC1C3}" presName="negativeSpace" presStyleCnt="0"/>
      <dgm:spPr/>
    </dgm:pt>
    <dgm:pt modelId="{BE849775-B3D2-5645-9B48-1638AE9F8BB9}" type="pres">
      <dgm:prSet presAssocID="{63A02D5A-6228-8641-9D1A-1C08FFBAC1C3}" presName="childText" presStyleLbl="conFgAcc1" presStyleIdx="3" presStyleCnt="5">
        <dgm:presLayoutVars>
          <dgm:bulletEnabled val="1"/>
        </dgm:presLayoutVars>
      </dgm:prSet>
      <dgm:spPr/>
    </dgm:pt>
    <dgm:pt modelId="{C56BA9E5-8D9C-1441-A6EB-B33E5CCBFAAD}" type="pres">
      <dgm:prSet presAssocID="{1E3E982B-620D-CF46-B00C-F4F3AE2ED72E}" presName="spaceBetweenRectangles" presStyleCnt="0"/>
      <dgm:spPr/>
    </dgm:pt>
    <dgm:pt modelId="{EE612E06-E3DB-F341-BC7A-E46B2388D70D}" type="pres">
      <dgm:prSet presAssocID="{DE714DCF-5D67-DE4B-978B-860F7E417F7C}" presName="parentLin" presStyleCnt="0"/>
      <dgm:spPr/>
    </dgm:pt>
    <dgm:pt modelId="{C7734255-888F-CE45-BD3B-1B23C9C81632}" type="pres">
      <dgm:prSet presAssocID="{DE714DCF-5D67-DE4B-978B-860F7E417F7C}" presName="parentLeftMargin" presStyleLbl="node1" presStyleIdx="3" presStyleCnt="5"/>
      <dgm:spPr/>
    </dgm:pt>
    <dgm:pt modelId="{6D61B407-30C0-F64C-80A9-0B302A9AD961}" type="pres">
      <dgm:prSet presAssocID="{DE714DCF-5D67-DE4B-978B-860F7E417F7C}" presName="parentText" presStyleLbl="node1" presStyleIdx="4" presStyleCnt="5">
        <dgm:presLayoutVars>
          <dgm:chMax val="0"/>
          <dgm:bulletEnabled val="1"/>
        </dgm:presLayoutVars>
      </dgm:prSet>
      <dgm:spPr/>
    </dgm:pt>
    <dgm:pt modelId="{9EA6769A-B6D6-6740-849E-019D0C7667A0}" type="pres">
      <dgm:prSet presAssocID="{DE714DCF-5D67-DE4B-978B-860F7E417F7C}" presName="negativeSpace" presStyleCnt="0"/>
      <dgm:spPr/>
    </dgm:pt>
    <dgm:pt modelId="{43F446AB-8960-B448-9F92-3D01923FB34D}" type="pres">
      <dgm:prSet presAssocID="{DE714DCF-5D67-DE4B-978B-860F7E417F7C}" presName="childText" presStyleLbl="conFgAcc1" presStyleIdx="4" presStyleCnt="5">
        <dgm:presLayoutVars>
          <dgm:bulletEnabled val="1"/>
        </dgm:presLayoutVars>
      </dgm:prSet>
      <dgm:spPr/>
    </dgm:pt>
  </dgm:ptLst>
  <dgm:cxnLst>
    <dgm:cxn modelId="{6059C51A-0E54-264C-B777-F5A053ADF40E}" type="presOf" srcId="{F9CA6655-DB3F-E24C-8772-19F92AEEF4D3}" destId="{5CCBDA20-C651-F24D-908C-0A3C33A1D2CB}" srcOrd="0" destOrd="0" presId="urn:microsoft.com/office/officeart/2005/8/layout/list1"/>
    <dgm:cxn modelId="{9A3FF11E-18CF-4760-8E78-F65FD85C5C7C}" srcId="{DC4068B6-5CD5-4B89-970B-3DE03DC2B89D}" destId="{E67CBB1D-8D5F-4793-B23E-68041C1A9280}" srcOrd="0" destOrd="0" parTransId="{2331BB6C-C1C1-4000-86A7-AAACB87F9CEE}" sibTransId="{F2A381F2-A2BD-4283-979D-417F68399AAC}"/>
    <dgm:cxn modelId="{BB47D530-58D2-4943-BB6A-454A1E2495CD}" type="presOf" srcId="{E67CBB1D-8D5F-4793-B23E-68041C1A9280}" destId="{DE09E1E2-EA52-434A-9745-74335F64A86A}" srcOrd="0" destOrd="0" presId="urn:microsoft.com/office/officeart/2005/8/layout/list1"/>
    <dgm:cxn modelId="{D5E7A341-E316-1347-8C6B-3C5C1FC9D372}" type="presOf" srcId="{DE714DCF-5D67-DE4B-978B-860F7E417F7C}" destId="{C7734255-888F-CE45-BD3B-1B23C9C81632}" srcOrd="0" destOrd="0" presId="urn:microsoft.com/office/officeart/2005/8/layout/list1"/>
    <dgm:cxn modelId="{66A94142-2742-364C-9E3B-AE5E15388EB3}" srcId="{DC4068B6-5CD5-4B89-970B-3DE03DC2B89D}" destId="{DE714DCF-5D67-DE4B-978B-860F7E417F7C}" srcOrd="4" destOrd="0" parTransId="{8BD57B16-18B0-794B-8D62-628AB7B2403B}" sibTransId="{F4D264C2-2303-0446-AF11-C157A13B4500}"/>
    <dgm:cxn modelId="{608EF042-81D4-4C48-9154-D599DABA3246}" type="presOf" srcId="{BA6B1E65-84E6-7E4A-A265-9F978A202090}" destId="{4AC99A6E-FA84-6B41-9ABB-4CB05C9A0799}" srcOrd="0" destOrd="0" presId="urn:microsoft.com/office/officeart/2005/8/layout/list1"/>
    <dgm:cxn modelId="{40A9195F-3EA3-164C-9148-9F58B0EC5744}" type="presOf" srcId="{E67CBB1D-8D5F-4793-B23E-68041C1A9280}" destId="{86F18101-D57F-EC43-8AA4-F979CF2FD6C6}" srcOrd="1" destOrd="0" presId="urn:microsoft.com/office/officeart/2005/8/layout/list1"/>
    <dgm:cxn modelId="{8A9AD05F-D157-9940-BB54-8602124BF25E}" type="presOf" srcId="{57BCDC27-5350-654D-9C99-780BA1AD2AD2}" destId="{43F446AB-8960-B448-9F92-3D01923FB34D}" srcOrd="0" destOrd="0" presId="urn:microsoft.com/office/officeart/2005/8/layout/list1"/>
    <dgm:cxn modelId="{A2E55E61-4070-1F4D-A073-EAB8EE226BC1}" type="presOf" srcId="{148FAEAA-EE1F-534F-A656-BAF44FEB153A}" destId="{2F1B5199-DBA6-8845-99EA-7B7F0340E5FA}" srcOrd="0" destOrd="0" presId="urn:microsoft.com/office/officeart/2005/8/layout/list1"/>
    <dgm:cxn modelId="{8368AE68-10EE-5647-B94B-89DF7C70F235}" srcId="{DC4068B6-5CD5-4B89-970B-3DE03DC2B89D}" destId="{F9CA6655-DB3F-E24C-8772-19F92AEEF4D3}" srcOrd="2" destOrd="0" parTransId="{84F63A0A-6867-4B48-B320-01351A66802E}" sibTransId="{6FDFECD9-DB9E-3841-AB57-1E5FD73E37E4}"/>
    <dgm:cxn modelId="{2E37276A-F79D-754A-9683-068022FEBA54}" srcId="{F9CA6655-DB3F-E24C-8772-19F92AEEF4D3}" destId="{148FAEAA-EE1F-534F-A656-BAF44FEB153A}" srcOrd="0" destOrd="0" parTransId="{6EDB460F-40E0-6347-A487-FABFEC0C067B}" sibTransId="{3728950C-5D0A-744E-8548-62B6F4619ECF}"/>
    <dgm:cxn modelId="{A20E6876-1AE4-1442-8231-8BD1B0AD9D19}" srcId="{DC4068B6-5CD5-4B89-970B-3DE03DC2B89D}" destId="{BA6B1E65-84E6-7E4A-A265-9F978A202090}" srcOrd="1" destOrd="0" parTransId="{A5E60154-6B5A-5749-B661-412DD3B2D3C2}" sibTransId="{DCB2432B-90D0-8340-90FF-F453E9678422}"/>
    <dgm:cxn modelId="{906E587E-8F63-5C41-85D5-D4F2FDF9BC65}" type="presOf" srcId="{900C588F-7712-D148-8940-FBB119648395}" destId="{BE849775-B3D2-5645-9B48-1638AE9F8BB9}" srcOrd="0" destOrd="0" presId="urn:microsoft.com/office/officeart/2005/8/layout/list1"/>
    <dgm:cxn modelId="{A2EB4F80-0594-2349-A83A-9F4BEB086C3F}" type="presOf" srcId="{F9CA6655-DB3F-E24C-8772-19F92AEEF4D3}" destId="{5702F0A7-3072-6349-AB20-EA4ABC5121B3}" srcOrd="1" destOrd="0" presId="urn:microsoft.com/office/officeart/2005/8/layout/list1"/>
    <dgm:cxn modelId="{E1FC7692-2A3E-DD42-BE37-5B7D40ED9D2B}" srcId="{DC4068B6-5CD5-4B89-970B-3DE03DC2B89D}" destId="{63A02D5A-6228-8641-9D1A-1C08FFBAC1C3}" srcOrd="3" destOrd="0" parTransId="{8B0D37B3-F34C-3C43-809D-5C377E5E52F1}" sibTransId="{1E3E982B-620D-CF46-B00C-F4F3AE2ED72E}"/>
    <dgm:cxn modelId="{FE1C7B95-983E-2848-9ABD-8ED4AD6C3231}" type="presOf" srcId="{DC4068B6-5CD5-4B89-970B-3DE03DC2B89D}" destId="{C82CC44D-2332-214A-A413-693DCE71000E}" srcOrd="0" destOrd="0" presId="urn:microsoft.com/office/officeart/2005/8/layout/list1"/>
    <dgm:cxn modelId="{B5E07D95-241A-A243-A1DF-AD7A0C2C19DC}" type="presOf" srcId="{63A02D5A-6228-8641-9D1A-1C08FFBAC1C3}" destId="{36525005-5975-B24C-995A-1D1589E4BCB8}" srcOrd="1" destOrd="0" presId="urn:microsoft.com/office/officeart/2005/8/layout/list1"/>
    <dgm:cxn modelId="{16CE0CB9-3BDA-7140-8266-AA3197C45D45}" type="presOf" srcId="{BA6B1E65-84E6-7E4A-A265-9F978A202090}" destId="{49E74102-5F78-BC4B-82A2-13E595A262BD}" srcOrd="1" destOrd="0" presId="urn:microsoft.com/office/officeart/2005/8/layout/list1"/>
    <dgm:cxn modelId="{6CDC94C2-B7A2-0748-8443-C613FF84A37D}" type="presOf" srcId="{63A02D5A-6228-8641-9D1A-1C08FFBAC1C3}" destId="{E4781BF1-1216-FF46-9FDF-7E0C99BFE312}" srcOrd="0" destOrd="0" presId="urn:microsoft.com/office/officeart/2005/8/layout/list1"/>
    <dgm:cxn modelId="{9DA726D2-8A9C-AC4B-8ADC-06E4D56DBE0E}" type="presOf" srcId="{DE714DCF-5D67-DE4B-978B-860F7E417F7C}" destId="{6D61B407-30C0-F64C-80A9-0B302A9AD961}" srcOrd="1" destOrd="0" presId="urn:microsoft.com/office/officeart/2005/8/layout/list1"/>
    <dgm:cxn modelId="{D80195D2-EF0A-FB4D-A80A-51B973A87168}" srcId="{63A02D5A-6228-8641-9D1A-1C08FFBAC1C3}" destId="{900C588F-7712-D148-8940-FBB119648395}" srcOrd="0" destOrd="0" parTransId="{30ECA14B-1DD4-6B42-80E3-D7878E7D14C6}" sibTransId="{5517A22A-AD14-574A-8B14-BB91E4EE3941}"/>
    <dgm:cxn modelId="{95906CFA-EA75-B64F-A29B-2A7295549D03}" srcId="{DE714DCF-5D67-DE4B-978B-860F7E417F7C}" destId="{57BCDC27-5350-654D-9C99-780BA1AD2AD2}" srcOrd="0" destOrd="0" parTransId="{5E38ED44-7322-D346-9E3E-8C2D4D5B4D61}" sibTransId="{87092842-952F-B34F-96CC-2A9455711F2D}"/>
    <dgm:cxn modelId="{0B494E9B-1831-DD4D-8A13-D8E81190BF74}" type="presParOf" srcId="{C82CC44D-2332-214A-A413-693DCE71000E}" destId="{CF243C61-3BA9-064D-9BEC-32AA575630DA}" srcOrd="0" destOrd="0" presId="urn:microsoft.com/office/officeart/2005/8/layout/list1"/>
    <dgm:cxn modelId="{AD60B83C-BB81-6B45-989E-1F8ADFC95CEA}" type="presParOf" srcId="{CF243C61-3BA9-064D-9BEC-32AA575630DA}" destId="{DE09E1E2-EA52-434A-9745-74335F64A86A}" srcOrd="0" destOrd="0" presId="urn:microsoft.com/office/officeart/2005/8/layout/list1"/>
    <dgm:cxn modelId="{B08ECFCE-6573-BA45-B0E4-837CD5A3CF30}" type="presParOf" srcId="{CF243C61-3BA9-064D-9BEC-32AA575630DA}" destId="{86F18101-D57F-EC43-8AA4-F979CF2FD6C6}" srcOrd="1" destOrd="0" presId="urn:microsoft.com/office/officeart/2005/8/layout/list1"/>
    <dgm:cxn modelId="{DBDBDF3F-38AB-BF4B-B16A-7BFCA904795D}" type="presParOf" srcId="{C82CC44D-2332-214A-A413-693DCE71000E}" destId="{D18644DA-3BB9-B34C-84AD-EBAF4477B596}" srcOrd="1" destOrd="0" presId="urn:microsoft.com/office/officeart/2005/8/layout/list1"/>
    <dgm:cxn modelId="{85365106-1960-2F40-8261-7F0367A1C105}" type="presParOf" srcId="{C82CC44D-2332-214A-A413-693DCE71000E}" destId="{5CF35268-7A64-0047-8696-BB0780E98261}" srcOrd="2" destOrd="0" presId="urn:microsoft.com/office/officeart/2005/8/layout/list1"/>
    <dgm:cxn modelId="{6464F10A-2487-D948-BA75-5848C548F2FA}" type="presParOf" srcId="{C82CC44D-2332-214A-A413-693DCE71000E}" destId="{088C512F-DCE9-014E-A38B-DBDE9CD67334}" srcOrd="3" destOrd="0" presId="urn:microsoft.com/office/officeart/2005/8/layout/list1"/>
    <dgm:cxn modelId="{F66207D2-9AD4-3542-BFDB-5A4D16F6A1C8}" type="presParOf" srcId="{C82CC44D-2332-214A-A413-693DCE71000E}" destId="{CE04DB8D-6455-9646-9C20-7B32BB553367}" srcOrd="4" destOrd="0" presId="urn:microsoft.com/office/officeart/2005/8/layout/list1"/>
    <dgm:cxn modelId="{C219A5CC-60E2-C345-8287-A11B6432B584}" type="presParOf" srcId="{CE04DB8D-6455-9646-9C20-7B32BB553367}" destId="{4AC99A6E-FA84-6B41-9ABB-4CB05C9A0799}" srcOrd="0" destOrd="0" presId="urn:microsoft.com/office/officeart/2005/8/layout/list1"/>
    <dgm:cxn modelId="{67E3BCF5-69F0-2346-9621-77A13B31D3B9}" type="presParOf" srcId="{CE04DB8D-6455-9646-9C20-7B32BB553367}" destId="{49E74102-5F78-BC4B-82A2-13E595A262BD}" srcOrd="1" destOrd="0" presId="urn:microsoft.com/office/officeart/2005/8/layout/list1"/>
    <dgm:cxn modelId="{956E4F62-602F-954D-9D5F-5D9ED0638AAE}" type="presParOf" srcId="{C82CC44D-2332-214A-A413-693DCE71000E}" destId="{B6B39D87-B7A0-E341-A695-E3560475C941}" srcOrd="5" destOrd="0" presId="urn:microsoft.com/office/officeart/2005/8/layout/list1"/>
    <dgm:cxn modelId="{C82E477C-435A-4F4D-9D13-23287E51DDC9}" type="presParOf" srcId="{C82CC44D-2332-214A-A413-693DCE71000E}" destId="{32C862BF-EC2A-C54C-8BC3-C3812145DD96}" srcOrd="6" destOrd="0" presId="urn:microsoft.com/office/officeart/2005/8/layout/list1"/>
    <dgm:cxn modelId="{5446C461-8B4B-3A41-8006-5BBD52442ECE}" type="presParOf" srcId="{C82CC44D-2332-214A-A413-693DCE71000E}" destId="{77D50315-A3B0-CD46-8492-EA451502735F}" srcOrd="7" destOrd="0" presId="urn:microsoft.com/office/officeart/2005/8/layout/list1"/>
    <dgm:cxn modelId="{016BBC3A-6B44-9741-8BC2-04572A12572E}" type="presParOf" srcId="{C82CC44D-2332-214A-A413-693DCE71000E}" destId="{E3693280-AB44-0D4C-A6C5-0464623D8771}" srcOrd="8" destOrd="0" presId="urn:microsoft.com/office/officeart/2005/8/layout/list1"/>
    <dgm:cxn modelId="{37D31865-AD8C-E141-B711-016B39E0368F}" type="presParOf" srcId="{E3693280-AB44-0D4C-A6C5-0464623D8771}" destId="{5CCBDA20-C651-F24D-908C-0A3C33A1D2CB}" srcOrd="0" destOrd="0" presId="urn:microsoft.com/office/officeart/2005/8/layout/list1"/>
    <dgm:cxn modelId="{57B79569-DB42-5643-883D-92422E48E80A}" type="presParOf" srcId="{E3693280-AB44-0D4C-A6C5-0464623D8771}" destId="{5702F0A7-3072-6349-AB20-EA4ABC5121B3}" srcOrd="1" destOrd="0" presId="urn:microsoft.com/office/officeart/2005/8/layout/list1"/>
    <dgm:cxn modelId="{2FCDDC6F-E203-404F-B984-E338EF9C5CAB}" type="presParOf" srcId="{C82CC44D-2332-214A-A413-693DCE71000E}" destId="{1343BAE8-5368-B042-A02B-29E2CB8EE10D}" srcOrd="9" destOrd="0" presId="urn:microsoft.com/office/officeart/2005/8/layout/list1"/>
    <dgm:cxn modelId="{1D4E996B-0DFC-1544-8CAC-5C487F24898C}" type="presParOf" srcId="{C82CC44D-2332-214A-A413-693DCE71000E}" destId="{2F1B5199-DBA6-8845-99EA-7B7F0340E5FA}" srcOrd="10" destOrd="0" presId="urn:microsoft.com/office/officeart/2005/8/layout/list1"/>
    <dgm:cxn modelId="{F794EDE6-A25F-8A47-A199-893B1FB7A2FC}" type="presParOf" srcId="{C82CC44D-2332-214A-A413-693DCE71000E}" destId="{37E1ABB3-3B22-3448-973A-CB8FAF946E2A}" srcOrd="11" destOrd="0" presId="urn:microsoft.com/office/officeart/2005/8/layout/list1"/>
    <dgm:cxn modelId="{ECFE1E76-C151-0542-AFFB-0121E37C0946}" type="presParOf" srcId="{C82CC44D-2332-214A-A413-693DCE71000E}" destId="{81079422-3C97-4843-848B-1C0C81FFDCC4}" srcOrd="12" destOrd="0" presId="urn:microsoft.com/office/officeart/2005/8/layout/list1"/>
    <dgm:cxn modelId="{C6BA12F6-D773-3043-821D-03DA8F41486C}" type="presParOf" srcId="{81079422-3C97-4843-848B-1C0C81FFDCC4}" destId="{E4781BF1-1216-FF46-9FDF-7E0C99BFE312}" srcOrd="0" destOrd="0" presId="urn:microsoft.com/office/officeart/2005/8/layout/list1"/>
    <dgm:cxn modelId="{0F971488-592B-3446-9121-431764901AFC}" type="presParOf" srcId="{81079422-3C97-4843-848B-1C0C81FFDCC4}" destId="{36525005-5975-B24C-995A-1D1589E4BCB8}" srcOrd="1" destOrd="0" presId="urn:microsoft.com/office/officeart/2005/8/layout/list1"/>
    <dgm:cxn modelId="{4ECE18D7-3B99-7D4A-ACC6-FB28939FF8B6}" type="presParOf" srcId="{C82CC44D-2332-214A-A413-693DCE71000E}" destId="{B46C51E0-2F91-FF48-826F-CE8609F69D38}" srcOrd="13" destOrd="0" presId="urn:microsoft.com/office/officeart/2005/8/layout/list1"/>
    <dgm:cxn modelId="{3C46148E-2C51-294F-AD22-A1080C9C42E2}" type="presParOf" srcId="{C82CC44D-2332-214A-A413-693DCE71000E}" destId="{BE849775-B3D2-5645-9B48-1638AE9F8BB9}" srcOrd="14" destOrd="0" presId="urn:microsoft.com/office/officeart/2005/8/layout/list1"/>
    <dgm:cxn modelId="{C5EF86D3-30F5-DC4A-A50A-ACC0AA58A7DE}" type="presParOf" srcId="{C82CC44D-2332-214A-A413-693DCE71000E}" destId="{C56BA9E5-8D9C-1441-A6EB-B33E5CCBFAAD}" srcOrd="15" destOrd="0" presId="urn:microsoft.com/office/officeart/2005/8/layout/list1"/>
    <dgm:cxn modelId="{E1A6B608-3C3F-6445-B8E3-4220549CFF24}" type="presParOf" srcId="{C82CC44D-2332-214A-A413-693DCE71000E}" destId="{EE612E06-E3DB-F341-BC7A-E46B2388D70D}" srcOrd="16" destOrd="0" presId="urn:microsoft.com/office/officeart/2005/8/layout/list1"/>
    <dgm:cxn modelId="{49ABCDB5-A841-934B-8C0E-8D302C5A3A2D}" type="presParOf" srcId="{EE612E06-E3DB-F341-BC7A-E46B2388D70D}" destId="{C7734255-888F-CE45-BD3B-1B23C9C81632}" srcOrd="0" destOrd="0" presId="urn:microsoft.com/office/officeart/2005/8/layout/list1"/>
    <dgm:cxn modelId="{B48790CC-DB84-F249-A439-13A352AE3D1D}" type="presParOf" srcId="{EE612E06-E3DB-F341-BC7A-E46B2388D70D}" destId="{6D61B407-30C0-F64C-80A9-0B302A9AD961}" srcOrd="1" destOrd="0" presId="urn:microsoft.com/office/officeart/2005/8/layout/list1"/>
    <dgm:cxn modelId="{69D4F2EA-DB5F-C644-B77F-E9FE88B3DB2D}" type="presParOf" srcId="{C82CC44D-2332-214A-A413-693DCE71000E}" destId="{9EA6769A-B6D6-6740-849E-019D0C7667A0}" srcOrd="17" destOrd="0" presId="urn:microsoft.com/office/officeart/2005/8/layout/list1"/>
    <dgm:cxn modelId="{4FB78E90-68EE-F348-A4D2-FB7C915B0CA0}" type="presParOf" srcId="{C82CC44D-2332-214A-A413-693DCE71000E}" destId="{43F446AB-8960-B448-9F92-3D01923FB34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D21FBB-EB97-411D-A2DA-4132682E147F}" type="doc">
      <dgm:prSet loTypeId="urn:microsoft.com/office/officeart/2018/5/layout/IconCircleLabelList" loCatId="icon" qsTypeId="urn:microsoft.com/office/officeart/2005/8/quickstyle/simple4" qsCatId="simple" csTypeId="urn:microsoft.com/office/officeart/2005/8/colors/accent2_2" csCatId="accent2" phldr="1"/>
      <dgm:spPr/>
      <dgm:t>
        <a:bodyPr/>
        <a:lstStyle/>
        <a:p>
          <a:endParaRPr lang="en-US"/>
        </a:p>
      </dgm:t>
    </dgm:pt>
    <dgm:pt modelId="{F0A3B2D8-B830-4AAC-8AE0-52766B964EB2}">
      <dgm:prSet/>
      <dgm:spPr/>
      <dgm:t>
        <a:bodyPr/>
        <a:lstStyle/>
        <a:p>
          <a:pPr>
            <a:lnSpc>
              <a:spcPct val="100000"/>
            </a:lnSpc>
            <a:defRPr cap="all"/>
          </a:pPr>
          <a:r>
            <a:rPr lang="en-US" b="1"/>
            <a:t>Improved Accuracy:</a:t>
          </a:r>
          <a:r>
            <a:rPr lang="en-US"/>
            <a:t> AI models can often outperform traditional methods in detecting anomalies, leading to more accurate and reliable results.</a:t>
          </a:r>
        </a:p>
      </dgm:t>
    </dgm:pt>
    <dgm:pt modelId="{21398352-AF2F-4B7B-BAE6-C4A9AC09DEF3}" type="parTrans" cxnId="{9951EEF8-8113-4777-9E0C-E5E187C4834A}">
      <dgm:prSet/>
      <dgm:spPr/>
      <dgm:t>
        <a:bodyPr/>
        <a:lstStyle/>
        <a:p>
          <a:endParaRPr lang="en-US"/>
        </a:p>
      </dgm:t>
    </dgm:pt>
    <dgm:pt modelId="{486BE041-C20F-47C6-BBAB-D5E901EF1EBB}" type="sibTrans" cxnId="{9951EEF8-8113-4777-9E0C-E5E187C4834A}">
      <dgm:prSet/>
      <dgm:spPr/>
      <dgm:t>
        <a:bodyPr/>
        <a:lstStyle/>
        <a:p>
          <a:endParaRPr lang="en-US"/>
        </a:p>
      </dgm:t>
    </dgm:pt>
    <dgm:pt modelId="{6376BC00-47CD-478A-8DEA-BC1B0B82CC34}">
      <dgm:prSet/>
      <dgm:spPr/>
      <dgm:t>
        <a:bodyPr/>
        <a:lstStyle/>
        <a:p>
          <a:pPr>
            <a:lnSpc>
              <a:spcPct val="100000"/>
            </a:lnSpc>
            <a:defRPr cap="all"/>
          </a:pPr>
          <a:r>
            <a:rPr lang="en-US" b="1"/>
            <a:t>Faster Response Times:</a:t>
          </a:r>
          <a:r>
            <a:rPr lang="en-US"/>
            <a:t> AI can detect anomalies in real-time, enabling faster response and mitigation.</a:t>
          </a:r>
        </a:p>
      </dgm:t>
    </dgm:pt>
    <dgm:pt modelId="{50986608-DF04-4EC7-9782-BD6696A326E0}" type="parTrans" cxnId="{9B187B87-6F1A-42A5-B76E-37BF3EC7F5EF}">
      <dgm:prSet/>
      <dgm:spPr/>
      <dgm:t>
        <a:bodyPr/>
        <a:lstStyle/>
        <a:p>
          <a:endParaRPr lang="en-US"/>
        </a:p>
      </dgm:t>
    </dgm:pt>
    <dgm:pt modelId="{85B689A8-A09C-410D-9153-36FED4A93B73}" type="sibTrans" cxnId="{9B187B87-6F1A-42A5-B76E-37BF3EC7F5EF}">
      <dgm:prSet/>
      <dgm:spPr/>
      <dgm:t>
        <a:bodyPr/>
        <a:lstStyle/>
        <a:p>
          <a:endParaRPr lang="en-US"/>
        </a:p>
      </dgm:t>
    </dgm:pt>
    <dgm:pt modelId="{7959E816-1F01-4C12-9729-7F8E7F2B2286}">
      <dgm:prSet/>
      <dgm:spPr/>
      <dgm:t>
        <a:bodyPr/>
        <a:lstStyle/>
        <a:p>
          <a:pPr>
            <a:lnSpc>
              <a:spcPct val="100000"/>
            </a:lnSpc>
            <a:defRPr cap="all"/>
          </a:pPr>
          <a:r>
            <a:rPr lang="en-US" b="1"/>
            <a:t>Optimized Resource Allocation:</a:t>
          </a:r>
          <a:r>
            <a:rPr lang="en-US"/>
            <a:t> AI-driven resource allocation can reduce costs and improve efficiency.</a:t>
          </a:r>
        </a:p>
      </dgm:t>
    </dgm:pt>
    <dgm:pt modelId="{27AA4EAC-D732-4820-9542-0433B967EF5A}" type="parTrans" cxnId="{B7CBDD7A-1523-4583-BC19-D49F80DB1DD7}">
      <dgm:prSet/>
      <dgm:spPr/>
      <dgm:t>
        <a:bodyPr/>
        <a:lstStyle/>
        <a:p>
          <a:endParaRPr lang="en-US"/>
        </a:p>
      </dgm:t>
    </dgm:pt>
    <dgm:pt modelId="{3902340D-2B25-498B-A540-992C92F38698}" type="sibTrans" cxnId="{B7CBDD7A-1523-4583-BC19-D49F80DB1DD7}">
      <dgm:prSet/>
      <dgm:spPr/>
      <dgm:t>
        <a:bodyPr/>
        <a:lstStyle/>
        <a:p>
          <a:endParaRPr lang="en-US"/>
        </a:p>
      </dgm:t>
    </dgm:pt>
    <dgm:pt modelId="{7DCDB00C-4DB2-4EA1-8D7F-D034E84D1163}">
      <dgm:prSet/>
      <dgm:spPr/>
      <dgm:t>
        <a:bodyPr/>
        <a:lstStyle/>
        <a:p>
          <a:pPr>
            <a:lnSpc>
              <a:spcPct val="100000"/>
            </a:lnSpc>
            <a:defRPr cap="all"/>
          </a:pPr>
          <a:r>
            <a:rPr lang="en-US" b="1"/>
            <a:t>Scalability:</a:t>
          </a:r>
          <a:r>
            <a:rPr lang="en-US"/>
            <a:t> AI systems can handle large volumes of data and complex network environments.</a:t>
          </a:r>
        </a:p>
      </dgm:t>
    </dgm:pt>
    <dgm:pt modelId="{6C8E8AD2-3246-488A-B83F-49FAF05D8DEF}" type="parTrans" cxnId="{AB4F1A2B-A86A-445C-9AAE-600567C663C4}">
      <dgm:prSet/>
      <dgm:spPr/>
      <dgm:t>
        <a:bodyPr/>
        <a:lstStyle/>
        <a:p>
          <a:endParaRPr lang="en-US"/>
        </a:p>
      </dgm:t>
    </dgm:pt>
    <dgm:pt modelId="{EB38A3C5-CD7A-41E7-9494-2E56DFADB8E5}" type="sibTrans" cxnId="{AB4F1A2B-A86A-445C-9AAE-600567C663C4}">
      <dgm:prSet/>
      <dgm:spPr/>
      <dgm:t>
        <a:bodyPr/>
        <a:lstStyle/>
        <a:p>
          <a:endParaRPr lang="en-US"/>
        </a:p>
      </dgm:t>
    </dgm:pt>
    <dgm:pt modelId="{DF04AF8E-F236-4A52-893A-F68B7B055209}" type="pres">
      <dgm:prSet presAssocID="{A0D21FBB-EB97-411D-A2DA-4132682E147F}" presName="root" presStyleCnt="0">
        <dgm:presLayoutVars>
          <dgm:dir/>
          <dgm:resizeHandles val="exact"/>
        </dgm:presLayoutVars>
      </dgm:prSet>
      <dgm:spPr/>
    </dgm:pt>
    <dgm:pt modelId="{5668FB36-840D-4F46-8546-F22ABCD0A2DA}" type="pres">
      <dgm:prSet presAssocID="{F0A3B2D8-B830-4AAC-8AE0-52766B964EB2}" presName="compNode" presStyleCnt="0"/>
      <dgm:spPr/>
    </dgm:pt>
    <dgm:pt modelId="{1785E79D-3F12-4537-9C55-A65A7A0FD1E8}" type="pres">
      <dgm:prSet presAssocID="{F0A3B2D8-B830-4AAC-8AE0-52766B964EB2}" presName="iconBgRect" presStyleLbl="bgShp" presStyleIdx="0" presStyleCnt="4"/>
      <dgm:spPr/>
    </dgm:pt>
    <dgm:pt modelId="{FA894DF6-564D-43BD-BF18-7260BC1C0327}" type="pres">
      <dgm:prSet presAssocID="{F0A3B2D8-B830-4AAC-8AE0-52766B964E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6716C4AF-F3DF-470C-8E5D-CF634D024284}" type="pres">
      <dgm:prSet presAssocID="{F0A3B2D8-B830-4AAC-8AE0-52766B964EB2}" presName="spaceRect" presStyleCnt="0"/>
      <dgm:spPr/>
    </dgm:pt>
    <dgm:pt modelId="{3D7B9073-A6E4-4845-B961-F5E33EBDBE08}" type="pres">
      <dgm:prSet presAssocID="{F0A3B2D8-B830-4AAC-8AE0-52766B964EB2}" presName="textRect" presStyleLbl="revTx" presStyleIdx="0" presStyleCnt="4">
        <dgm:presLayoutVars>
          <dgm:chMax val="1"/>
          <dgm:chPref val="1"/>
        </dgm:presLayoutVars>
      </dgm:prSet>
      <dgm:spPr/>
    </dgm:pt>
    <dgm:pt modelId="{3D6033EA-7781-4823-95DF-85084A8BC318}" type="pres">
      <dgm:prSet presAssocID="{486BE041-C20F-47C6-BBAB-D5E901EF1EBB}" presName="sibTrans" presStyleCnt="0"/>
      <dgm:spPr/>
    </dgm:pt>
    <dgm:pt modelId="{93249534-A9A1-4AE0-82D9-9DB4805B1156}" type="pres">
      <dgm:prSet presAssocID="{6376BC00-47CD-478A-8DEA-BC1B0B82CC34}" presName="compNode" presStyleCnt="0"/>
      <dgm:spPr/>
    </dgm:pt>
    <dgm:pt modelId="{825BAD24-42BD-4CF9-ABDF-1E4C85973AF7}" type="pres">
      <dgm:prSet presAssocID="{6376BC00-47CD-478A-8DEA-BC1B0B82CC34}" presName="iconBgRect" presStyleLbl="bgShp" presStyleIdx="1" presStyleCnt="4"/>
      <dgm:spPr/>
    </dgm:pt>
    <dgm:pt modelId="{16137817-BC6F-4CB3-96E1-369DA170CBB0}" type="pres">
      <dgm:prSet presAssocID="{6376BC00-47CD-478A-8DEA-BC1B0B82CC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BE05D369-2BD8-4B12-807F-A069A6C52A60}" type="pres">
      <dgm:prSet presAssocID="{6376BC00-47CD-478A-8DEA-BC1B0B82CC34}" presName="spaceRect" presStyleCnt="0"/>
      <dgm:spPr/>
    </dgm:pt>
    <dgm:pt modelId="{D53346EE-4864-4649-82C0-BDE6C5AACBCE}" type="pres">
      <dgm:prSet presAssocID="{6376BC00-47CD-478A-8DEA-BC1B0B82CC34}" presName="textRect" presStyleLbl="revTx" presStyleIdx="1" presStyleCnt="4">
        <dgm:presLayoutVars>
          <dgm:chMax val="1"/>
          <dgm:chPref val="1"/>
        </dgm:presLayoutVars>
      </dgm:prSet>
      <dgm:spPr/>
    </dgm:pt>
    <dgm:pt modelId="{E483332C-DA47-470E-B7C2-F3F8A4AE5159}" type="pres">
      <dgm:prSet presAssocID="{85B689A8-A09C-410D-9153-36FED4A93B73}" presName="sibTrans" presStyleCnt="0"/>
      <dgm:spPr/>
    </dgm:pt>
    <dgm:pt modelId="{22BE60E7-9E3A-4163-B828-64FB7180D416}" type="pres">
      <dgm:prSet presAssocID="{7959E816-1F01-4C12-9729-7F8E7F2B2286}" presName="compNode" presStyleCnt="0"/>
      <dgm:spPr/>
    </dgm:pt>
    <dgm:pt modelId="{FE64510F-08D3-41A5-8ACE-D59DC19903D7}" type="pres">
      <dgm:prSet presAssocID="{7959E816-1F01-4C12-9729-7F8E7F2B2286}" presName="iconBgRect" presStyleLbl="bgShp" presStyleIdx="2" presStyleCnt="4"/>
      <dgm:spPr/>
    </dgm:pt>
    <dgm:pt modelId="{4C714B51-BD73-4B78-A5E8-268E458ECD04}" type="pres">
      <dgm:prSet presAssocID="{7959E816-1F01-4C12-9729-7F8E7F2B22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1C17B1FB-578D-4A77-BDCD-A286C90206FC}" type="pres">
      <dgm:prSet presAssocID="{7959E816-1F01-4C12-9729-7F8E7F2B2286}" presName="spaceRect" presStyleCnt="0"/>
      <dgm:spPr/>
    </dgm:pt>
    <dgm:pt modelId="{4F6B86AA-8EC3-4954-AD6D-ECB32B828D91}" type="pres">
      <dgm:prSet presAssocID="{7959E816-1F01-4C12-9729-7F8E7F2B2286}" presName="textRect" presStyleLbl="revTx" presStyleIdx="2" presStyleCnt="4">
        <dgm:presLayoutVars>
          <dgm:chMax val="1"/>
          <dgm:chPref val="1"/>
        </dgm:presLayoutVars>
      </dgm:prSet>
      <dgm:spPr/>
    </dgm:pt>
    <dgm:pt modelId="{E2B34943-BAAD-4161-9F3E-A0DF5922D4DC}" type="pres">
      <dgm:prSet presAssocID="{3902340D-2B25-498B-A540-992C92F38698}" presName="sibTrans" presStyleCnt="0"/>
      <dgm:spPr/>
    </dgm:pt>
    <dgm:pt modelId="{C30AE594-5B6B-4D6C-9A5F-C22516DEDDA5}" type="pres">
      <dgm:prSet presAssocID="{7DCDB00C-4DB2-4EA1-8D7F-D034E84D1163}" presName="compNode" presStyleCnt="0"/>
      <dgm:spPr/>
    </dgm:pt>
    <dgm:pt modelId="{FC31F6EF-7D8B-4E32-A0A0-26A943DB7801}" type="pres">
      <dgm:prSet presAssocID="{7DCDB00C-4DB2-4EA1-8D7F-D034E84D1163}" presName="iconBgRect" presStyleLbl="bgShp" presStyleIdx="3" presStyleCnt="4"/>
      <dgm:spPr/>
    </dgm:pt>
    <dgm:pt modelId="{9F1FD4E3-A252-4D06-8C46-9F9F22E0ED2B}" type="pres">
      <dgm:prSet presAssocID="{7DCDB00C-4DB2-4EA1-8D7F-D034E84D11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4F8C3553-96FA-49D8-8198-6CD7ACDB697A}" type="pres">
      <dgm:prSet presAssocID="{7DCDB00C-4DB2-4EA1-8D7F-D034E84D1163}" presName="spaceRect" presStyleCnt="0"/>
      <dgm:spPr/>
    </dgm:pt>
    <dgm:pt modelId="{624FDB77-0F0F-499F-8934-AC628D22A8F8}" type="pres">
      <dgm:prSet presAssocID="{7DCDB00C-4DB2-4EA1-8D7F-D034E84D1163}" presName="textRect" presStyleLbl="revTx" presStyleIdx="3" presStyleCnt="4">
        <dgm:presLayoutVars>
          <dgm:chMax val="1"/>
          <dgm:chPref val="1"/>
        </dgm:presLayoutVars>
      </dgm:prSet>
      <dgm:spPr/>
    </dgm:pt>
  </dgm:ptLst>
  <dgm:cxnLst>
    <dgm:cxn modelId="{CEAB0E0E-F614-DC46-88A2-42060740C0E2}" type="presOf" srcId="{7959E816-1F01-4C12-9729-7F8E7F2B2286}" destId="{4F6B86AA-8EC3-4954-AD6D-ECB32B828D91}" srcOrd="0" destOrd="0" presId="urn:microsoft.com/office/officeart/2018/5/layout/IconCircleLabelList"/>
    <dgm:cxn modelId="{AB4F1A2B-A86A-445C-9AAE-600567C663C4}" srcId="{A0D21FBB-EB97-411D-A2DA-4132682E147F}" destId="{7DCDB00C-4DB2-4EA1-8D7F-D034E84D1163}" srcOrd="3" destOrd="0" parTransId="{6C8E8AD2-3246-488A-B83F-49FAF05D8DEF}" sibTransId="{EB38A3C5-CD7A-41E7-9494-2E56DFADB8E5}"/>
    <dgm:cxn modelId="{4782C65F-627F-C045-AE02-AD48E84C095B}" type="presOf" srcId="{7DCDB00C-4DB2-4EA1-8D7F-D034E84D1163}" destId="{624FDB77-0F0F-499F-8934-AC628D22A8F8}" srcOrd="0" destOrd="0" presId="urn:microsoft.com/office/officeart/2018/5/layout/IconCircleLabelList"/>
    <dgm:cxn modelId="{96412376-C53C-EB42-84B3-0CCFC8DD1957}" type="presOf" srcId="{F0A3B2D8-B830-4AAC-8AE0-52766B964EB2}" destId="{3D7B9073-A6E4-4845-B961-F5E33EBDBE08}" srcOrd="0" destOrd="0" presId="urn:microsoft.com/office/officeart/2018/5/layout/IconCircleLabelList"/>
    <dgm:cxn modelId="{B7CBDD7A-1523-4583-BC19-D49F80DB1DD7}" srcId="{A0D21FBB-EB97-411D-A2DA-4132682E147F}" destId="{7959E816-1F01-4C12-9729-7F8E7F2B2286}" srcOrd="2" destOrd="0" parTransId="{27AA4EAC-D732-4820-9542-0433B967EF5A}" sibTransId="{3902340D-2B25-498B-A540-992C92F38698}"/>
    <dgm:cxn modelId="{9B187B87-6F1A-42A5-B76E-37BF3EC7F5EF}" srcId="{A0D21FBB-EB97-411D-A2DA-4132682E147F}" destId="{6376BC00-47CD-478A-8DEA-BC1B0B82CC34}" srcOrd="1" destOrd="0" parTransId="{50986608-DF04-4EC7-9782-BD6696A326E0}" sibTransId="{85B689A8-A09C-410D-9153-36FED4A93B73}"/>
    <dgm:cxn modelId="{49FE7188-B59B-8444-9289-EBEAE3C48D0F}" type="presOf" srcId="{A0D21FBB-EB97-411D-A2DA-4132682E147F}" destId="{DF04AF8E-F236-4A52-893A-F68B7B055209}" srcOrd="0" destOrd="0" presId="urn:microsoft.com/office/officeart/2018/5/layout/IconCircleLabelList"/>
    <dgm:cxn modelId="{2C95C2A4-95C9-4F4B-8C36-D7EBB7EC5756}" type="presOf" srcId="{6376BC00-47CD-478A-8DEA-BC1B0B82CC34}" destId="{D53346EE-4864-4649-82C0-BDE6C5AACBCE}" srcOrd="0" destOrd="0" presId="urn:microsoft.com/office/officeart/2018/5/layout/IconCircleLabelList"/>
    <dgm:cxn modelId="{9951EEF8-8113-4777-9E0C-E5E187C4834A}" srcId="{A0D21FBB-EB97-411D-A2DA-4132682E147F}" destId="{F0A3B2D8-B830-4AAC-8AE0-52766B964EB2}" srcOrd="0" destOrd="0" parTransId="{21398352-AF2F-4B7B-BAE6-C4A9AC09DEF3}" sibTransId="{486BE041-C20F-47C6-BBAB-D5E901EF1EBB}"/>
    <dgm:cxn modelId="{1046E8B4-3B6C-0645-B6B5-CCFC61DE2B1B}" type="presParOf" srcId="{DF04AF8E-F236-4A52-893A-F68B7B055209}" destId="{5668FB36-840D-4F46-8546-F22ABCD0A2DA}" srcOrd="0" destOrd="0" presId="urn:microsoft.com/office/officeart/2018/5/layout/IconCircleLabelList"/>
    <dgm:cxn modelId="{7FC8A60B-7865-FB42-AE58-E8C570C872C9}" type="presParOf" srcId="{5668FB36-840D-4F46-8546-F22ABCD0A2DA}" destId="{1785E79D-3F12-4537-9C55-A65A7A0FD1E8}" srcOrd="0" destOrd="0" presId="urn:microsoft.com/office/officeart/2018/5/layout/IconCircleLabelList"/>
    <dgm:cxn modelId="{9E542085-666A-0A4F-A35E-30240539CDFC}" type="presParOf" srcId="{5668FB36-840D-4F46-8546-F22ABCD0A2DA}" destId="{FA894DF6-564D-43BD-BF18-7260BC1C0327}" srcOrd="1" destOrd="0" presId="urn:microsoft.com/office/officeart/2018/5/layout/IconCircleLabelList"/>
    <dgm:cxn modelId="{B48E66FA-A685-394C-9B93-B5D42FAD2508}" type="presParOf" srcId="{5668FB36-840D-4F46-8546-F22ABCD0A2DA}" destId="{6716C4AF-F3DF-470C-8E5D-CF634D024284}" srcOrd="2" destOrd="0" presId="urn:microsoft.com/office/officeart/2018/5/layout/IconCircleLabelList"/>
    <dgm:cxn modelId="{DEA19429-9E70-504A-B546-9252EE259167}" type="presParOf" srcId="{5668FB36-840D-4F46-8546-F22ABCD0A2DA}" destId="{3D7B9073-A6E4-4845-B961-F5E33EBDBE08}" srcOrd="3" destOrd="0" presId="urn:microsoft.com/office/officeart/2018/5/layout/IconCircleLabelList"/>
    <dgm:cxn modelId="{7A7500E7-A23D-D04A-BE4A-1F6D145246FD}" type="presParOf" srcId="{DF04AF8E-F236-4A52-893A-F68B7B055209}" destId="{3D6033EA-7781-4823-95DF-85084A8BC318}" srcOrd="1" destOrd="0" presId="urn:microsoft.com/office/officeart/2018/5/layout/IconCircleLabelList"/>
    <dgm:cxn modelId="{0B4967EA-0319-C64C-8C7E-675EAA04C45D}" type="presParOf" srcId="{DF04AF8E-F236-4A52-893A-F68B7B055209}" destId="{93249534-A9A1-4AE0-82D9-9DB4805B1156}" srcOrd="2" destOrd="0" presId="urn:microsoft.com/office/officeart/2018/5/layout/IconCircleLabelList"/>
    <dgm:cxn modelId="{A0FD8712-14DC-4142-8B86-6DBFD27CD015}" type="presParOf" srcId="{93249534-A9A1-4AE0-82D9-9DB4805B1156}" destId="{825BAD24-42BD-4CF9-ABDF-1E4C85973AF7}" srcOrd="0" destOrd="0" presId="urn:microsoft.com/office/officeart/2018/5/layout/IconCircleLabelList"/>
    <dgm:cxn modelId="{2EF7F1EB-F925-BC44-99A5-6BCDD72C70CE}" type="presParOf" srcId="{93249534-A9A1-4AE0-82D9-9DB4805B1156}" destId="{16137817-BC6F-4CB3-96E1-369DA170CBB0}" srcOrd="1" destOrd="0" presId="urn:microsoft.com/office/officeart/2018/5/layout/IconCircleLabelList"/>
    <dgm:cxn modelId="{1EF2E83E-C409-764E-9A78-02B92015E291}" type="presParOf" srcId="{93249534-A9A1-4AE0-82D9-9DB4805B1156}" destId="{BE05D369-2BD8-4B12-807F-A069A6C52A60}" srcOrd="2" destOrd="0" presId="urn:microsoft.com/office/officeart/2018/5/layout/IconCircleLabelList"/>
    <dgm:cxn modelId="{CD189796-BCCF-1D48-810B-77DB5021E19E}" type="presParOf" srcId="{93249534-A9A1-4AE0-82D9-9DB4805B1156}" destId="{D53346EE-4864-4649-82C0-BDE6C5AACBCE}" srcOrd="3" destOrd="0" presId="urn:microsoft.com/office/officeart/2018/5/layout/IconCircleLabelList"/>
    <dgm:cxn modelId="{3D849BDF-1023-864B-AA1D-30508428ABCE}" type="presParOf" srcId="{DF04AF8E-F236-4A52-893A-F68B7B055209}" destId="{E483332C-DA47-470E-B7C2-F3F8A4AE5159}" srcOrd="3" destOrd="0" presId="urn:microsoft.com/office/officeart/2018/5/layout/IconCircleLabelList"/>
    <dgm:cxn modelId="{DA6476E2-DDE6-7C43-A98E-A96616D96C53}" type="presParOf" srcId="{DF04AF8E-F236-4A52-893A-F68B7B055209}" destId="{22BE60E7-9E3A-4163-B828-64FB7180D416}" srcOrd="4" destOrd="0" presId="urn:microsoft.com/office/officeart/2018/5/layout/IconCircleLabelList"/>
    <dgm:cxn modelId="{E89C0528-FEDF-BA46-9EA5-FDD144500D07}" type="presParOf" srcId="{22BE60E7-9E3A-4163-B828-64FB7180D416}" destId="{FE64510F-08D3-41A5-8ACE-D59DC19903D7}" srcOrd="0" destOrd="0" presId="urn:microsoft.com/office/officeart/2018/5/layout/IconCircleLabelList"/>
    <dgm:cxn modelId="{472364FD-5189-B14E-B7D4-AE877A2B9054}" type="presParOf" srcId="{22BE60E7-9E3A-4163-B828-64FB7180D416}" destId="{4C714B51-BD73-4B78-A5E8-268E458ECD04}" srcOrd="1" destOrd="0" presId="urn:microsoft.com/office/officeart/2018/5/layout/IconCircleLabelList"/>
    <dgm:cxn modelId="{0E17CF35-00AA-DB41-8471-306F73B2FA09}" type="presParOf" srcId="{22BE60E7-9E3A-4163-B828-64FB7180D416}" destId="{1C17B1FB-578D-4A77-BDCD-A286C90206FC}" srcOrd="2" destOrd="0" presId="urn:microsoft.com/office/officeart/2018/5/layout/IconCircleLabelList"/>
    <dgm:cxn modelId="{4A22CABF-6A08-4A4C-8DF1-2E9DCD483F83}" type="presParOf" srcId="{22BE60E7-9E3A-4163-B828-64FB7180D416}" destId="{4F6B86AA-8EC3-4954-AD6D-ECB32B828D91}" srcOrd="3" destOrd="0" presId="urn:microsoft.com/office/officeart/2018/5/layout/IconCircleLabelList"/>
    <dgm:cxn modelId="{D90EABD8-6911-054C-9EBE-1678D2856757}" type="presParOf" srcId="{DF04AF8E-F236-4A52-893A-F68B7B055209}" destId="{E2B34943-BAAD-4161-9F3E-A0DF5922D4DC}" srcOrd="5" destOrd="0" presId="urn:microsoft.com/office/officeart/2018/5/layout/IconCircleLabelList"/>
    <dgm:cxn modelId="{7ECF31BD-E03C-EF43-945B-D09D579C5185}" type="presParOf" srcId="{DF04AF8E-F236-4A52-893A-F68B7B055209}" destId="{C30AE594-5B6B-4D6C-9A5F-C22516DEDDA5}" srcOrd="6" destOrd="0" presId="urn:microsoft.com/office/officeart/2018/5/layout/IconCircleLabelList"/>
    <dgm:cxn modelId="{1F34B717-1FE4-704D-9742-8E954C2481B5}" type="presParOf" srcId="{C30AE594-5B6B-4D6C-9A5F-C22516DEDDA5}" destId="{FC31F6EF-7D8B-4E32-A0A0-26A943DB7801}" srcOrd="0" destOrd="0" presId="urn:microsoft.com/office/officeart/2018/5/layout/IconCircleLabelList"/>
    <dgm:cxn modelId="{1B44C32D-0BDE-2548-9F94-2B74F5D42B25}" type="presParOf" srcId="{C30AE594-5B6B-4D6C-9A5F-C22516DEDDA5}" destId="{9F1FD4E3-A252-4D06-8C46-9F9F22E0ED2B}" srcOrd="1" destOrd="0" presId="urn:microsoft.com/office/officeart/2018/5/layout/IconCircleLabelList"/>
    <dgm:cxn modelId="{5BA6BEBC-5EC9-CC43-AC30-A8D62AF14DF0}" type="presParOf" srcId="{C30AE594-5B6B-4D6C-9A5F-C22516DEDDA5}" destId="{4F8C3553-96FA-49D8-8198-6CD7ACDB697A}" srcOrd="2" destOrd="0" presId="urn:microsoft.com/office/officeart/2018/5/layout/IconCircleLabelList"/>
    <dgm:cxn modelId="{79CA4ABF-0FFA-764D-ACBA-5B551240EF98}" type="presParOf" srcId="{C30AE594-5B6B-4D6C-9A5F-C22516DEDDA5}" destId="{624FDB77-0F0F-499F-8934-AC628D22A8F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E9461-C006-4598-98EB-86C0A11F22C5}">
      <dsp:nvSpPr>
        <dsp:cNvPr id="0" name=""/>
        <dsp:cNvSpPr/>
      </dsp:nvSpPr>
      <dsp:spPr>
        <a:xfrm>
          <a:off x="0" y="571563"/>
          <a:ext cx="6328946" cy="10551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6D878-BE16-4D02-8828-ED6240F24D36}">
      <dsp:nvSpPr>
        <dsp:cNvPr id="0" name=""/>
        <dsp:cNvSpPr/>
      </dsp:nvSpPr>
      <dsp:spPr>
        <a:xfrm>
          <a:off x="319196" y="808982"/>
          <a:ext cx="580356" cy="580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4A51F0-843E-48B6-BBA3-7901F3D24D20}">
      <dsp:nvSpPr>
        <dsp:cNvPr id="0" name=""/>
        <dsp:cNvSpPr/>
      </dsp:nvSpPr>
      <dsp:spPr>
        <a:xfrm>
          <a:off x="1218749" y="571563"/>
          <a:ext cx="5110196" cy="1055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5" tIns="111675" rIns="111675" bIns="111675" numCol="1" spcCol="1270" anchor="ctr" anchorCtr="0">
          <a:noAutofit/>
        </a:bodyPr>
        <a:lstStyle/>
        <a:p>
          <a:pPr marL="0" lvl="0" indent="0" algn="l" defTabSz="755650">
            <a:lnSpc>
              <a:spcPct val="100000"/>
            </a:lnSpc>
            <a:spcBef>
              <a:spcPct val="0"/>
            </a:spcBef>
            <a:spcAft>
              <a:spcPct val="35000"/>
            </a:spcAft>
            <a:buNone/>
          </a:pPr>
          <a:r>
            <a:rPr lang="en-US" sz="1700" b="1" kern="1200" dirty="0"/>
            <a:t>Anomaly detection </a:t>
          </a:r>
          <a:r>
            <a:rPr lang="en-US" sz="1700" kern="1200" dirty="0"/>
            <a:t>is the </a:t>
          </a:r>
          <a:r>
            <a:rPr lang="en-US" sz="1700" b="1" kern="1200" dirty="0"/>
            <a:t>process of identifying data </a:t>
          </a:r>
          <a:r>
            <a:rPr lang="en-US" sz="1700" kern="1200" dirty="0"/>
            <a:t>points, events or patterns in a dataset that </a:t>
          </a:r>
          <a:r>
            <a:rPr lang="en-US" sz="1700" b="1" kern="1200" dirty="0"/>
            <a:t>deviate significantly</a:t>
          </a:r>
          <a:r>
            <a:rPr lang="en-US" sz="1700" kern="1200" dirty="0"/>
            <a:t> from the expected </a:t>
          </a:r>
          <a:r>
            <a:rPr lang="en-US" sz="1700" kern="1200" dirty="0" err="1"/>
            <a:t>behaviour</a:t>
          </a:r>
          <a:r>
            <a:rPr lang="en-US" sz="1700" kern="1200" dirty="0"/>
            <a:t> or norm.</a:t>
          </a:r>
        </a:p>
      </dsp:txBody>
      <dsp:txXfrm>
        <a:off x="1218749" y="571563"/>
        <a:ext cx="5110196" cy="1055194"/>
      </dsp:txXfrm>
    </dsp:sp>
    <dsp:sp modelId="{BE0DC8C1-057D-410E-8C68-4A87C5CA8094}">
      <dsp:nvSpPr>
        <dsp:cNvPr id="0" name=""/>
        <dsp:cNvSpPr/>
      </dsp:nvSpPr>
      <dsp:spPr>
        <a:xfrm>
          <a:off x="0" y="1890556"/>
          <a:ext cx="6328946" cy="10551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CA92B5-4011-4A70-A93A-9FDCB510DA0E}">
      <dsp:nvSpPr>
        <dsp:cNvPr id="0" name=""/>
        <dsp:cNvSpPr/>
      </dsp:nvSpPr>
      <dsp:spPr>
        <a:xfrm>
          <a:off x="319196" y="2127975"/>
          <a:ext cx="580356" cy="580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BF89F-E03D-40F9-9544-851F448FA7D9}">
      <dsp:nvSpPr>
        <dsp:cNvPr id="0" name=""/>
        <dsp:cNvSpPr/>
      </dsp:nvSpPr>
      <dsp:spPr>
        <a:xfrm>
          <a:off x="1218749" y="1890556"/>
          <a:ext cx="5110196" cy="1055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5" tIns="111675" rIns="111675" bIns="111675" numCol="1" spcCol="1270" anchor="ctr" anchorCtr="0">
          <a:noAutofit/>
        </a:bodyPr>
        <a:lstStyle/>
        <a:p>
          <a:pPr marL="0" lvl="0" indent="0" algn="l" defTabSz="755650">
            <a:lnSpc>
              <a:spcPct val="100000"/>
            </a:lnSpc>
            <a:spcBef>
              <a:spcPct val="0"/>
            </a:spcBef>
            <a:spcAft>
              <a:spcPct val="35000"/>
            </a:spcAft>
            <a:buNone/>
          </a:pPr>
          <a:r>
            <a:rPr lang="en-US" sz="1700" kern="1200" dirty="0"/>
            <a:t>These </a:t>
          </a:r>
          <a:r>
            <a:rPr lang="en-US" sz="1700" b="1" kern="1200" dirty="0"/>
            <a:t>“anomalies” </a:t>
          </a:r>
          <a:r>
            <a:rPr lang="en-US" sz="1700" kern="1200" dirty="0"/>
            <a:t>or “</a:t>
          </a:r>
          <a:r>
            <a:rPr lang="en-US" sz="1700" b="1" kern="1200" dirty="0"/>
            <a:t>outliers” </a:t>
          </a:r>
          <a:r>
            <a:rPr lang="en-US" sz="1700" kern="1200" dirty="0"/>
            <a:t>can indicate important insights such as errors, fraudulent activities, system failures or unexpected trends in data.</a:t>
          </a:r>
        </a:p>
      </dsp:txBody>
      <dsp:txXfrm>
        <a:off x="1218749" y="1890556"/>
        <a:ext cx="5110196" cy="10551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A1497-CB5A-4169-ABAD-2F1376D7FF2B}">
      <dsp:nvSpPr>
        <dsp:cNvPr id="0" name=""/>
        <dsp:cNvSpPr/>
      </dsp:nvSpPr>
      <dsp:spPr>
        <a:xfrm>
          <a:off x="349171" y="162285"/>
          <a:ext cx="1080843" cy="108084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29EC66-2A6E-43BC-8B7C-E9BAFC4B5089}">
      <dsp:nvSpPr>
        <dsp:cNvPr id="0" name=""/>
        <dsp:cNvSpPr/>
      </dsp:nvSpPr>
      <dsp:spPr>
        <a:xfrm>
          <a:off x="579515" y="392629"/>
          <a:ext cx="620156" cy="62015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425B8-8BCB-4E87-9391-C63D7D8E16E5}">
      <dsp:nvSpPr>
        <dsp:cNvPr id="0" name=""/>
        <dsp:cNvSpPr/>
      </dsp:nvSpPr>
      <dsp:spPr>
        <a:xfrm>
          <a:off x="3655" y="1579785"/>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effectLst/>
              <a:latin typeface="Menlo" panose="020B0609030804020204" pitchFamily="49" charset="0"/>
            </a:rPr>
            <a:t>Fraud detection</a:t>
          </a:r>
          <a:endParaRPr lang="en-US" sz="1700" kern="1200" dirty="0"/>
        </a:p>
      </dsp:txBody>
      <dsp:txXfrm>
        <a:off x="3655" y="1579785"/>
        <a:ext cx="1771875" cy="708750"/>
      </dsp:txXfrm>
    </dsp:sp>
    <dsp:sp modelId="{AC5A5C7F-3BBE-4795-8E5B-1113ABDCA0FB}">
      <dsp:nvSpPr>
        <dsp:cNvPr id="0" name=""/>
        <dsp:cNvSpPr/>
      </dsp:nvSpPr>
      <dsp:spPr>
        <a:xfrm>
          <a:off x="2431124" y="162285"/>
          <a:ext cx="1080843" cy="1080843"/>
        </a:xfrm>
        <a:prstGeom prst="ellipse">
          <a:avLst/>
        </a:prstGeom>
        <a:solidFill>
          <a:schemeClr val="accent5">
            <a:hueOff val="471357"/>
            <a:satOff val="-2254"/>
            <a:lumOff val="2471"/>
            <a:alphaOff val="0"/>
          </a:schemeClr>
        </a:solidFill>
        <a:ln>
          <a:noFill/>
        </a:ln>
        <a:effectLst/>
      </dsp:spPr>
      <dsp:style>
        <a:lnRef idx="0">
          <a:scrgbClr r="0" g="0" b="0"/>
        </a:lnRef>
        <a:fillRef idx="1">
          <a:scrgbClr r="0" g="0" b="0"/>
        </a:fillRef>
        <a:effectRef idx="0">
          <a:scrgbClr r="0" g="0" b="0"/>
        </a:effectRef>
        <a:fontRef idx="minor"/>
      </dsp:style>
    </dsp:sp>
    <dsp:sp modelId="{2EBF9AF6-9870-44AA-8623-0698F108697F}">
      <dsp:nvSpPr>
        <dsp:cNvPr id="0" name=""/>
        <dsp:cNvSpPr/>
      </dsp:nvSpPr>
      <dsp:spPr>
        <a:xfrm>
          <a:off x="2661468" y="392629"/>
          <a:ext cx="620156" cy="62015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E730A1-BAFD-43A8-AA8D-71B79F28966F}">
      <dsp:nvSpPr>
        <dsp:cNvPr id="0" name=""/>
        <dsp:cNvSpPr/>
      </dsp:nvSpPr>
      <dsp:spPr>
        <a:xfrm>
          <a:off x="2085608" y="1579785"/>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effectLst/>
              <a:latin typeface="Menlo" panose="020B0609030804020204" pitchFamily="49" charset="0"/>
            </a:rPr>
            <a:t>Network intrusion detection</a:t>
          </a:r>
          <a:endParaRPr lang="en-US" sz="1700" kern="1200" dirty="0"/>
        </a:p>
      </dsp:txBody>
      <dsp:txXfrm>
        <a:off x="2085608" y="1579785"/>
        <a:ext cx="1771875" cy="708750"/>
      </dsp:txXfrm>
    </dsp:sp>
    <dsp:sp modelId="{E9197552-D62D-4BDC-9023-AD1659E81A22}">
      <dsp:nvSpPr>
        <dsp:cNvPr id="0" name=""/>
        <dsp:cNvSpPr/>
      </dsp:nvSpPr>
      <dsp:spPr>
        <a:xfrm>
          <a:off x="4513077" y="162285"/>
          <a:ext cx="1080843" cy="1080843"/>
        </a:xfrm>
        <a:prstGeom prst="ellipse">
          <a:avLst/>
        </a:prstGeom>
        <a:solidFill>
          <a:schemeClr val="accent5">
            <a:hueOff val="942713"/>
            <a:satOff val="-4508"/>
            <a:lumOff val="4941"/>
            <a:alphaOff val="0"/>
          </a:schemeClr>
        </a:solidFill>
        <a:ln>
          <a:noFill/>
        </a:ln>
        <a:effectLst/>
      </dsp:spPr>
      <dsp:style>
        <a:lnRef idx="0">
          <a:scrgbClr r="0" g="0" b="0"/>
        </a:lnRef>
        <a:fillRef idx="1">
          <a:scrgbClr r="0" g="0" b="0"/>
        </a:fillRef>
        <a:effectRef idx="0">
          <a:scrgbClr r="0" g="0" b="0"/>
        </a:effectRef>
        <a:fontRef idx="minor"/>
      </dsp:style>
    </dsp:sp>
    <dsp:sp modelId="{84E4BFEB-8D7E-4F2E-A071-7CDFB33FE49C}">
      <dsp:nvSpPr>
        <dsp:cNvPr id="0" name=""/>
        <dsp:cNvSpPr/>
      </dsp:nvSpPr>
      <dsp:spPr>
        <a:xfrm>
          <a:off x="4743421" y="392629"/>
          <a:ext cx="620156" cy="62015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38205C-6FC6-4C71-A5A5-E0E23B1673CD}">
      <dsp:nvSpPr>
        <dsp:cNvPr id="0" name=""/>
        <dsp:cNvSpPr/>
      </dsp:nvSpPr>
      <dsp:spPr>
        <a:xfrm>
          <a:off x="4167561" y="1579785"/>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effectLst/>
              <a:latin typeface="Menlo" panose="020B0609030804020204" pitchFamily="49" charset="0"/>
            </a:rPr>
            <a:t>Healthcare</a:t>
          </a:r>
          <a:endParaRPr lang="en-US" sz="1700" kern="1200" dirty="0"/>
        </a:p>
      </dsp:txBody>
      <dsp:txXfrm>
        <a:off x="4167561" y="1579785"/>
        <a:ext cx="1771875" cy="708750"/>
      </dsp:txXfrm>
    </dsp:sp>
    <dsp:sp modelId="{E0BE0EFE-DE86-48CD-A93B-424414D6DBE5}">
      <dsp:nvSpPr>
        <dsp:cNvPr id="0" name=""/>
        <dsp:cNvSpPr/>
      </dsp:nvSpPr>
      <dsp:spPr>
        <a:xfrm>
          <a:off x="6595030" y="162285"/>
          <a:ext cx="1080843" cy="1080843"/>
        </a:xfrm>
        <a:prstGeom prst="ellipse">
          <a:avLst/>
        </a:prstGeom>
        <a:solidFill>
          <a:schemeClr val="accent5">
            <a:hueOff val="1414070"/>
            <a:satOff val="-6762"/>
            <a:lumOff val="7412"/>
            <a:alphaOff val="0"/>
          </a:schemeClr>
        </a:solidFill>
        <a:ln>
          <a:noFill/>
        </a:ln>
        <a:effectLst/>
      </dsp:spPr>
      <dsp:style>
        <a:lnRef idx="0">
          <a:scrgbClr r="0" g="0" b="0"/>
        </a:lnRef>
        <a:fillRef idx="1">
          <a:scrgbClr r="0" g="0" b="0"/>
        </a:fillRef>
        <a:effectRef idx="0">
          <a:scrgbClr r="0" g="0" b="0"/>
        </a:effectRef>
        <a:fontRef idx="minor"/>
      </dsp:style>
    </dsp:sp>
    <dsp:sp modelId="{D3263A35-03EA-4615-B2E1-57F1182B5BC9}">
      <dsp:nvSpPr>
        <dsp:cNvPr id="0" name=""/>
        <dsp:cNvSpPr/>
      </dsp:nvSpPr>
      <dsp:spPr>
        <a:xfrm>
          <a:off x="6825374" y="392629"/>
          <a:ext cx="620156" cy="62015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3696C5-2A01-48AC-9545-1079AF423071}">
      <dsp:nvSpPr>
        <dsp:cNvPr id="0" name=""/>
        <dsp:cNvSpPr/>
      </dsp:nvSpPr>
      <dsp:spPr>
        <a:xfrm>
          <a:off x="6249515" y="1579785"/>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effectLst/>
              <a:latin typeface="Menlo" panose="020B0609030804020204" pitchFamily="49" charset="0"/>
            </a:rPr>
            <a:t>Manufacturing industry</a:t>
          </a:r>
          <a:endParaRPr lang="en-US" sz="1700" kern="1200" dirty="0"/>
        </a:p>
      </dsp:txBody>
      <dsp:txXfrm>
        <a:off x="6249515" y="1579785"/>
        <a:ext cx="1771875" cy="708750"/>
      </dsp:txXfrm>
    </dsp:sp>
    <dsp:sp modelId="{B3B1A8DB-0587-4C41-95EA-5F78D1F4E77B}">
      <dsp:nvSpPr>
        <dsp:cNvPr id="0" name=""/>
        <dsp:cNvSpPr/>
      </dsp:nvSpPr>
      <dsp:spPr>
        <a:xfrm>
          <a:off x="8676983" y="162285"/>
          <a:ext cx="1080843" cy="1080843"/>
        </a:xfrm>
        <a:prstGeom prst="ellipse">
          <a:avLst/>
        </a:prstGeom>
        <a:solidFill>
          <a:schemeClr val="accent5">
            <a:hueOff val="1885427"/>
            <a:satOff val="-9016"/>
            <a:lumOff val="9882"/>
            <a:alphaOff val="0"/>
          </a:schemeClr>
        </a:solidFill>
        <a:ln>
          <a:noFill/>
        </a:ln>
        <a:effectLst/>
      </dsp:spPr>
      <dsp:style>
        <a:lnRef idx="0">
          <a:scrgbClr r="0" g="0" b="0"/>
        </a:lnRef>
        <a:fillRef idx="1">
          <a:scrgbClr r="0" g="0" b="0"/>
        </a:fillRef>
        <a:effectRef idx="0">
          <a:scrgbClr r="0" g="0" b="0"/>
        </a:effectRef>
        <a:fontRef idx="minor"/>
      </dsp:style>
    </dsp:sp>
    <dsp:sp modelId="{630D57F1-796A-4BA0-84ED-C6402D9A5B4B}">
      <dsp:nvSpPr>
        <dsp:cNvPr id="0" name=""/>
        <dsp:cNvSpPr/>
      </dsp:nvSpPr>
      <dsp:spPr>
        <a:xfrm>
          <a:off x="8907327" y="392629"/>
          <a:ext cx="620156" cy="62015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9EF3E3-0B29-4D91-BFB4-F587215DB1C5}">
      <dsp:nvSpPr>
        <dsp:cNvPr id="0" name=""/>
        <dsp:cNvSpPr/>
      </dsp:nvSpPr>
      <dsp:spPr>
        <a:xfrm>
          <a:off x="8331468" y="1579785"/>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effectLst/>
              <a:latin typeface="Menlo" panose="020B0609030804020204" pitchFamily="49" charset="0"/>
            </a:rPr>
            <a:t>Customer churn prediction</a:t>
          </a:r>
          <a:endParaRPr lang="en-US" sz="1700" kern="1200" dirty="0"/>
        </a:p>
      </dsp:txBody>
      <dsp:txXfrm>
        <a:off x="8331468" y="1579785"/>
        <a:ext cx="1771875" cy="708750"/>
      </dsp:txXfrm>
    </dsp:sp>
    <dsp:sp modelId="{5694626D-D40B-4E3E-A955-41675C96A9E7}">
      <dsp:nvSpPr>
        <dsp:cNvPr id="0" name=""/>
        <dsp:cNvSpPr/>
      </dsp:nvSpPr>
      <dsp:spPr>
        <a:xfrm>
          <a:off x="10758936" y="162285"/>
          <a:ext cx="1080843" cy="1080843"/>
        </a:xfrm>
        <a:prstGeom prst="ellipse">
          <a:avLst/>
        </a:prstGeom>
        <a:solidFill>
          <a:schemeClr val="accent5">
            <a:hueOff val="2356783"/>
            <a:satOff val="-11270"/>
            <a:lumOff val="12353"/>
            <a:alphaOff val="0"/>
          </a:schemeClr>
        </a:solidFill>
        <a:ln>
          <a:noFill/>
        </a:ln>
        <a:effectLst/>
      </dsp:spPr>
      <dsp:style>
        <a:lnRef idx="0">
          <a:scrgbClr r="0" g="0" b="0"/>
        </a:lnRef>
        <a:fillRef idx="1">
          <a:scrgbClr r="0" g="0" b="0"/>
        </a:fillRef>
        <a:effectRef idx="0">
          <a:scrgbClr r="0" g="0" b="0"/>
        </a:effectRef>
        <a:fontRef idx="minor"/>
      </dsp:style>
    </dsp:sp>
    <dsp:sp modelId="{CAE3F815-B330-4D88-BB7A-33D4BE4FBF40}">
      <dsp:nvSpPr>
        <dsp:cNvPr id="0" name=""/>
        <dsp:cNvSpPr/>
      </dsp:nvSpPr>
      <dsp:spPr>
        <a:xfrm>
          <a:off x="10989280" y="392629"/>
          <a:ext cx="620156" cy="62015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AFAA5D-9885-41FF-8CD3-132705B57AAF}">
      <dsp:nvSpPr>
        <dsp:cNvPr id="0" name=""/>
        <dsp:cNvSpPr/>
      </dsp:nvSpPr>
      <dsp:spPr>
        <a:xfrm>
          <a:off x="10413421" y="1579785"/>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effectLst/>
              <a:latin typeface="Menlo" panose="020B0609030804020204" pitchFamily="49" charset="0"/>
            </a:rPr>
            <a:t>Machine maintenance</a:t>
          </a:r>
          <a:endParaRPr lang="en-US" sz="1700" kern="1200" dirty="0"/>
        </a:p>
      </dsp:txBody>
      <dsp:txXfrm>
        <a:off x="10413421" y="1579785"/>
        <a:ext cx="1771875" cy="708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72CE3-204D-43AD-AF82-B1355514A184}">
      <dsp:nvSpPr>
        <dsp:cNvPr id="0" name=""/>
        <dsp:cNvSpPr/>
      </dsp:nvSpPr>
      <dsp:spPr>
        <a:xfrm>
          <a:off x="0" y="0"/>
          <a:ext cx="6698512" cy="12793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67397-F317-4C3E-A4F9-229E34FE94CA}">
      <dsp:nvSpPr>
        <dsp:cNvPr id="0" name=""/>
        <dsp:cNvSpPr/>
      </dsp:nvSpPr>
      <dsp:spPr>
        <a:xfrm>
          <a:off x="386994" y="290371"/>
          <a:ext cx="703626" cy="703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1C8C5F-E54F-45B7-A824-91267F269290}">
      <dsp:nvSpPr>
        <dsp:cNvPr id="0" name=""/>
        <dsp:cNvSpPr/>
      </dsp:nvSpPr>
      <dsp:spPr>
        <a:xfrm>
          <a:off x="1477615" y="2524"/>
          <a:ext cx="5220896" cy="12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95" tIns="135395" rIns="135395" bIns="135395" numCol="1" spcCol="1270" anchor="ctr" anchorCtr="0">
          <a:noAutofit/>
        </a:bodyPr>
        <a:lstStyle/>
        <a:p>
          <a:pPr marL="0" lvl="0" indent="0" algn="l" defTabSz="666750">
            <a:lnSpc>
              <a:spcPct val="100000"/>
            </a:lnSpc>
            <a:spcBef>
              <a:spcPct val="0"/>
            </a:spcBef>
            <a:spcAft>
              <a:spcPct val="35000"/>
            </a:spcAft>
            <a:buNone/>
          </a:pPr>
          <a:r>
            <a:rPr lang="en-US" sz="1500" kern="1200"/>
            <a:t>Data mirroring can be a valuable tool for anomaly detection in cloud computing environments. Here's how:</a:t>
          </a:r>
        </a:p>
      </dsp:txBody>
      <dsp:txXfrm>
        <a:off x="1477615" y="2524"/>
        <a:ext cx="5220896" cy="1279321"/>
      </dsp:txXfrm>
    </dsp:sp>
    <dsp:sp modelId="{6C4E3ECB-CFA3-4E8C-A108-DB1C7475A36E}">
      <dsp:nvSpPr>
        <dsp:cNvPr id="0" name=""/>
        <dsp:cNvSpPr/>
      </dsp:nvSpPr>
      <dsp:spPr>
        <a:xfrm>
          <a:off x="0" y="1601675"/>
          <a:ext cx="6698512" cy="12793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6750C-E3D5-42EA-86D7-7AB3DC3CC82B}">
      <dsp:nvSpPr>
        <dsp:cNvPr id="0" name=""/>
        <dsp:cNvSpPr/>
      </dsp:nvSpPr>
      <dsp:spPr>
        <a:xfrm>
          <a:off x="386994" y="1889522"/>
          <a:ext cx="703626" cy="703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73AE75-2F5C-4020-BEB4-AF9544E1CE76}">
      <dsp:nvSpPr>
        <dsp:cNvPr id="0" name=""/>
        <dsp:cNvSpPr/>
      </dsp:nvSpPr>
      <dsp:spPr>
        <a:xfrm>
          <a:off x="1477615" y="1601675"/>
          <a:ext cx="5220896" cy="12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95" tIns="135395" rIns="135395" bIns="135395" numCol="1" spcCol="1270" anchor="ctr" anchorCtr="0">
          <a:noAutofit/>
        </a:bodyPr>
        <a:lstStyle/>
        <a:p>
          <a:pPr marL="0" lvl="0" indent="0" algn="l" defTabSz="666750">
            <a:lnSpc>
              <a:spcPct val="100000"/>
            </a:lnSpc>
            <a:spcBef>
              <a:spcPct val="0"/>
            </a:spcBef>
            <a:spcAft>
              <a:spcPct val="35000"/>
            </a:spcAft>
            <a:buNone/>
          </a:pPr>
          <a:r>
            <a:rPr lang="en-US" sz="1500" b="1" kern="1200" dirty="0"/>
            <a:t>Comparison of mirrored data:</a:t>
          </a:r>
          <a:r>
            <a:rPr lang="en-US" sz="1500" kern="1200" dirty="0"/>
            <a:t> By comparing the data stored on mirrored servers or storage devices, anomalies can be identified. If there are inconsistencies between the copies, it may indicate a problem, such as data corruption or unauthorized access.</a:t>
          </a:r>
        </a:p>
      </dsp:txBody>
      <dsp:txXfrm>
        <a:off x="1477615" y="1601675"/>
        <a:ext cx="5220896" cy="1279321"/>
      </dsp:txXfrm>
    </dsp:sp>
    <dsp:sp modelId="{63BEC2BC-4206-45BA-9E2A-C78E52C5322A}">
      <dsp:nvSpPr>
        <dsp:cNvPr id="0" name=""/>
        <dsp:cNvSpPr/>
      </dsp:nvSpPr>
      <dsp:spPr>
        <a:xfrm>
          <a:off x="0" y="3200827"/>
          <a:ext cx="6698512" cy="12793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F0AF1-5309-4D99-9796-DF2E392305C0}">
      <dsp:nvSpPr>
        <dsp:cNvPr id="0" name=""/>
        <dsp:cNvSpPr/>
      </dsp:nvSpPr>
      <dsp:spPr>
        <a:xfrm>
          <a:off x="386994" y="3488674"/>
          <a:ext cx="703626" cy="703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944DBD-1898-4FB4-88F7-B7D41AD44240}">
      <dsp:nvSpPr>
        <dsp:cNvPr id="0" name=""/>
        <dsp:cNvSpPr/>
      </dsp:nvSpPr>
      <dsp:spPr>
        <a:xfrm>
          <a:off x="1477615" y="3200827"/>
          <a:ext cx="5220896" cy="12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95" tIns="135395" rIns="135395" bIns="135395" numCol="1" spcCol="1270" anchor="ctr" anchorCtr="0">
          <a:noAutofit/>
        </a:bodyPr>
        <a:lstStyle/>
        <a:p>
          <a:pPr marL="0" lvl="0" indent="0" algn="l" defTabSz="666750">
            <a:lnSpc>
              <a:spcPct val="100000"/>
            </a:lnSpc>
            <a:spcBef>
              <a:spcPct val="0"/>
            </a:spcBef>
            <a:spcAft>
              <a:spcPct val="35000"/>
            </a:spcAft>
            <a:buNone/>
          </a:pPr>
          <a:r>
            <a:rPr lang="en-US" sz="1500" b="1" kern="1200"/>
            <a:t>Real-time monitoring:</a:t>
          </a:r>
          <a:r>
            <a:rPr lang="en-US" sz="1500" kern="1200"/>
            <a:t> Mirrored data can be monitored in real-time to detect anomalies as they occur. This can help to prevent data loss or other negative consequences.</a:t>
          </a:r>
        </a:p>
      </dsp:txBody>
      <dsp:txXfrm>
        <a:off x="1477615" y="3200827"/>
        <a:ext cx="5220896" cy="1279321"/>
      </dsp:txXfrm>
    </dsp:sp>
    <dsp:sp modelId="{42D23FE3-C57B-4666-BB43-923FB20A5DCC}">
      <dsp:nvSpPr>
        <dsp:cNvPr id="0" name=""/>
        <dsp:cNvSpPr/>
      </dsp:nvSpPr>
      <dsp:spPr>
        <a:xfrm>
          <a:off x="0" y="4799978"/>
          <a:ext cx="6698512" cy="12793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01737-2966-414F-82AE-010941F78A64}">
      <dsp:nvSpPr>
        <dsp:cNvPr id="0" name=""/>
        <dsp:cNvSpPr/>
      </dsp:nvSpPr>
      <dsp:spPr>
        <a:xfrm>
          <a:off x="386994" y="5087825"/>
          <a:ext cx="703626" cy="703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52277D-D856-4F22-97FC-2AD5BEC9FB4E}">
      <dsp:nvSpPr>
        <dsp:cNvPr id="0" name=""/>
        <dsp:cNvSpPr/>
      </dsp:nvSpPr>
      <dsp:spPr>
        <a:xfrm>
          <a:off x="1477615" y="4799978"/>
          <a:ext cx="5220896" cy="12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95" tIns="135395" rIns="135395" bIns="135395" numCol="1" spcCol="1270" anchor="ctr" anchorCtr="0">
          <a:noAutofit/>
        </a:bodyPr>
        <a:lstStyle/>
        <a:p>
          <a:pPr marL="0" lvl="0" indent="0" algn="l" defTabSz="666750">
            <a:lnSpc>
              <a:spcPct val="100000"/>
            </a:lnSpc>
            <a:spcBef>
              <a:spcPct val="0"/>
            </a:spcBef>
            <a:spcAft>
              <a:spcPct val="35000"/>
            </a:spcAft>
            <a:buNone/>
          </a:pPr>
          <a:r>
            <a:rPr lang="en-US" sz="1500" b="1" kern="1200"/>
            <a:t>Correlation with other metrics:</a:t>
          </a:r>
          <a:r>
            <a:rPr lang="en-US" sz="1500" kern="1200"/>
            <a:t> Data mirroring can be combined with other monitoring techniques, such as network traffic analysis or server performance monitoring, to identify the root cause of anomalies.</a:t>
          </a:r>
        </a:p>
      </dsp:txBody>
      <dsp:txXfrm>
        <a:off x="1477615" y="4799978"/>
        <a:ext cx="5220896" cy="1279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6A24B-3236-934D-849D-7A0277388123}">
      <dsp:nvSpPr>
        <dsp:cNvPr id="0" name=""/>
        <dsp:cNvSpPr/>
      </dsp:nvSpPr>
      <dsp:spPr>
        <a:xfrm>
          <a:off x="0" y="611747"/>
          <a:ext cx="7283670" cy="736003"/>
        </a:xfrm>
        <a:prstGeom prst="roundRect">
          <a:avLst/>
        </a:prstGeom>
        <a:solidFill>
          <a:schemeClr val="lt1"/>
        </a:solidFill>
        <a:ln w="15875"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TensorFlow for Anomaly Detection</a:t>
          </a:r>
          <a:endParaRPr lang="en-US" sz="3200" kern="1200" dirty="0"/>
        </a:p>
      </dsp:txBody>
      <dsp:txXfrm>
        <a:off x="35929" y="647676"/>
        <a:ext cx="7211812" cy="664145"/>
      </dsp:txXfrm>
    </dsp:sp>
    <dsp:sp modelId="{DCDDBABE-743D-C048-A531-31513A00C2A4}">
      <dsp:nvSpPr>
        <dsp:cNvPr id="0" name=""/>
        <dsp:cNvSpPr/>
      </dsp:nvSpPr>
      <dsp:spPr>
        <a:xfrm>
          <a:off x="0" y="1405350"/>
          <a:ext cx="7283670" cy="736003"/>
        </a:xfrm>
        <a:prstGeom prst="roundRect">
          <a:avLst/>
        </a:prstGeom>
        <a:solidFill>
          <a:schemeClr val="accent2">
            <a:hueOff val="-330843"/>
            <a:satOff val="373"/>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TensorFlow is particularly well-suited for deep learning models, which can be highly effective for complex anomaly detection tasks.</a:t>
          </a:r>
        </a:p>
      </dsp:txBody>
      <dsp:txXfrm>
        <a:off x="35929" y="1441279"/>
        <a:ext cx="7211812" cy="664145"/>
      </dsp:txXfrm>
    </dsp:sp>
    <dsp:sp modelId="{B673CFD1-7FA0-804F-B9AC-B1CE587D0FD4}">
      <dsp:nvSpPr>
        <dsp:cNvPr id="0" name=""/>
        <dsp:cNvSpPr/>
      </dsp:nvSpPr>
      <dsp:spPr>
        <a:xfrm>
          <a:off x="0" y="2198953"/>
          <a:ext cx="7283670" cy="736003"/>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Autoencoders:</a:t>
          </a:r>
          <a:r>
            <a:rPr lang="en-US" sz="2000" kern="1200" dirty="0"/>
            <a:t> </a:t>
          </a:r>
        </a:p>
      </dsp:txBody>
      <dsp:txXfrm>
        <a:off x="35929" y="2234882"/>
        <a:ext cx="7211812" cy="664145"/>
      </dsp:txXfrm>
    </dsp:sp>
    <dsp:sp modelId="{ABA011CC-8578-E847-815D-A0A8D82F5054}">
      <dsp:nvSpPr>
        <dsp:cNvPr id="0" name=""/>
        <dsp:cNvSpPr/>
      </dsp:nvSpPr>
      <dsp:spPr>
        <a:xfrm>
          <a:off x="0" y="2934956"/>
          <a:ext cx="72836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25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Train an autoencoder to reconstruct normal data points.</a:t>
          </a:r>
        </a:p>
        <a:p>
          <a:pPr marL="171450" lvl="1" indent="-171450" algn="l" defTabSz="711200">
            <a:lnSpc>
              <a:spcPct val="90000"/>
            </a:lnSpc>
            <a:spcBef>
              <a:spcPct val="0"/>
            </a:spcBef>
            <a:spcAft>
              <a:spcPct val="20000"/>
            </a:spcAft>
            <a:buChar char="•"/>
          </a:pPr>
          <a:r>
            <a:rPr lang="en-US" sz="1600" kern="1200"/>
            <a:t>Anomalies will have significantly higher reconstruction errors.</a:t>
          </a:r>
        </a:p>
      </dsp:txBody>
      <dsp:txXfrm>
        <a:off x="0" y="2934956"/>
        <a:ext cx="7283670" cy="496800"/>
      </dsp:txXfrm>
    </dsp:sp>
    <dsp:sp modelId="{65632EE7-5DB4-6C4D-A90E-E9EBEF38DA99}">
      <dsp:nvSpPr>
        <dsp:cNvPr id="0" name=""/>
        <dsp:cNvSpPr/>
      </dsp:nvSpPr>
      <dsp:spPr>
        <a:xfrm>
          <a:off x="0" y="3431756"/>
          <a:ext cx="7283670" cy="736003"/>
        </a:xfrm>
        <a:prstGeom prst="roundRect">
          <a:avLst/>
        </a:prstGeom>
        <a:solidFill>
          <a:schemeClr val="accent2">
            <a:hueOff val="-992530"/>
            <a:satOff val="1119"/>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One-Class SVM:</a:t>
          </a:r>
          <a:r>
            <a:rPr lang="en-US" sz="2000" kern="1200"/>
            <a:t> </a:t>
          </a:r>
        </a:p>
      </dsp:txBody>
      <dsp:txXfrm>
        <a:off x="35929" y="3467685"/>
        <a:ext cx="7211812" cy="664145"/>
      </dsp:txXfrm>
    </dsp:sp>
    <dsp:sp modelId="{879F5E97-133A-3042-81E6-7A510D9D230C}">
      <dsp:nvSpPr>
        <dsp:cNvPr id="0" name=""/>
        <dsp:cNvSpPr/>
      </dsp:nvSpPr>
      <dsp:spPr>
        <a:xfrm>
          <a:off x="0" y="4167759"/>
          <a:ext cx="7283670" cy="70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25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While not strictly deep learning, TensorFlow can be used to implement one-class SVMs, which learn a boundary around normal data points.</a:t>
          </a:r>
        </a:p>
        <a:p>
          <a:pPr marL="171450" lvl="1" indent="-171450" algn="l" defTabSz="711200">
            <a:lnSpc>
              <a:spcPct val="90000"/>
            </a:lnSpc>
            <a:spcBef>
              <a:spcPct val="0"/>
            </a:spcBef>
            <a:spcAft>
              <a:spcPct val="20000"/>
            </a:spcAft>
            <a:buChar char="•"/>
          </a:pPr>
          <a:r>
            <a:rPr lang="en-US" sz="1600" kern="1200" dirty="0"/>
            <a:t>Points outside this boundary are considered anomalies.</a:t>
          </a:r>
        </a:p>
      </dsp:txBody>
      <dsp:txXfrm>
        <a:off x="0" y="4167759"/>
        <a:ext cx="7283670" cy="703800"/>
      </dsp:txXfrm>
    </dsp:sp>
    <dsp:sp modelId="{21B6FDBF-D886-BE44-913B-F04E4D4BBD93}">
      <dsp:nvSpPr>
        <dsp:cNvPr id="0" name=""/>
        <dsp:cNvSpPr/>
      </dsp:nvSpPr>
      <dsp:spPr>
        <a:xfrm>
          <a:off x="0" y="4871559"/>
          <a:ext cx="7283670" cy="736003"/>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Generative Adversarial Networks (GANs):</a:t>
          </a:r>
          <a:r>
            <a:rPr lang="en-US" sz="2000" kern="1200"/>
            <a:t> </a:t>
          </a:r>
        </a:p>
      </dsp:txBody>
      <dsp:txXfrm>
        <a:off x="35929" y="4907488"/>
        <a:ext cx="7211812" cy="664145"/>
      </dsp:txXfrm>
    </dsp:sp>
    <dsp:sp modelId="{B7E83748-A1CE-3446-8CDC-E199B5982405}">
      <dsp:nvSpPr>
        <dsp:cNvPr id="0" name=""/>
        <dsp:cNvSpPr/>
      </dsp:nvSpPr>
      <dsp:spPr>
        <a:xfrm>
          <a:off x="0" y="5607562"/>
          <a:ext cx="72836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25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Train a GAN to generate normal data points.</a:t>
          </a:r>
        </a:p>
        <a:p>
          <a:pPr marL="171450" lvl="1" indent="-171450" algn="l" defTabSz="711200">
            <a:lnSpc>
              <a:spcPct val="90000"/>
            </a:lnSpc>
            <a:spcBef>
              <a:spcPct val="0"/>
            </a:spcBef>
            <a:spcAft>
              <a:spcPct val="20000"/>
            </a:spcAft>
            <a:buChar char="•"/>
          </a:pPr>
          <a:r>
            <a:rPr lang="en-US" sz="1600" kern="1200"/>
            <a:t>Anomalies will be those that the GAN cannot generate or poorly reconstructs.</a:t>
          </a:r>
        </a:p>
      </dsp:txBody>
      <dsp:txXfrm>
        <a:off x="0" y="5607562"/>
        <a:ext cx="7283670" cy="496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35268-7A64-0047-8696-BB0780E98261}">
      <dsp:nvSpPr>
        <dsp:cNvPr id="0" name=""/>
        <dsp:cNvSpPr/>
      </dsp:nvSpPr>
      <dsp:spPr>
        <a:xfrm>
          <a:off x="0" y="522693"/>
          <a:ext cx="7081901" cy="5040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F18101-D57F-EC43-8AA4-F979CF2FD6C6}">
      <dsp:nvSpPr>
        <dsp:cNvPr id="0" name=""/>
        <dsp:cNvSpPr/>
      </dsp:nvSpPr>
      <dsp:spPr>
        <a:xfrm>
          <a:off x="354095" y="227493"/>
          <a:ext cx="6291100" cy="590399"/>
        </a:xfrm>
        <a:prstGeom prst="round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87375" tIns="0" rIns="187375" bIns="0" numCol="1" spcCol="1270" anchor="ctr" anchorCtr="0">
          <a:noAutofit/>
        </a:bodyPr>
        <a:lstStyle/>
        <a:p>
          <a:pPr marL="0" lvl="0" indent="0" algn="l" defTabSz="1422400">
            <a:lnSpc>
              <a:spcPct val="90000"/>
            </a:lnSpc>
            <a:spcBef>
              <a:spcPct val="0"/>
            </a:spcBef>
            <a:spcAft>
              <a:spcPct val="35000"/>
            </a:spcAft>
            <a:buNone/>
          </a:pPr>
          <a:r>
            <a:rPr lang="en-US" sz="3200" b="1" kern="1200" dirty="0"/>
            <a:t>Scikit-learn for Anomaly Detection</a:t>
          </a:r>
          <a:endParaRPr lang="en-US" sz="3200" kern="1200" dirty="0"/>
        </a:p>
      </dsp:txBody>
      <dsp:txXfrm>
        <a:off x="382916" y="256314"/>
        <a:ext cx="6233458" cy="532757"/>
      </dsp:txXfrm>
    </dsp:sp>
    <dsp:sp modelId="{32C862BF-EC2A-C54C-8BC3-C3812145DD96}">
      <dsp:nvSpPr>
        <dsp:cNvPr id="0" name=""/>
        <dsp:cNvSpPr/>
      </dsp:nvSpPr>
      <dsp:spPr>
        <a:xfrm>
          <a:off x="0" y="1429893"/>
          <a:ext cx="7081901" cy="504000"/>
        </a:xfrm>
        <a:prstGeom prst="rect">
          <a:avLst/>
        </a:prstGeom>
        <a:solidFill>
          <a:schemeClr val="lt1">
            <a:alpha val="90000"/>
            <a:hueOff val="0"/>
            <a:satOff val="0"/>
            <a:lumOff val="0"/>
            <a:alphaOff val="0"/>
          </a:schemeClr>
        </a:solidFill>
        <a:ln w="15875" cap="flat" cmpd="sng" algn="ctr">
          <a:solidFill>
            <a:schemeClr val="accent2">
              <a:hueOff val="-330843"/>
              <a:satOff val="373"/>
              <a:lumOff val="882"/>
              <a:alphaOff val="0"/>
            </a:schemeClr>
          </a:solidFill>
          <a:prstDash val="solid"/>
        </a:ln>
        <a:effectLst/>
      </dsp:spPr>
      <dsp:style>
        <a:lnRef idx="2">
          <a:scrgbClr r="0" g="0" b="0"/>
        </a:lnRef>
        <a:fillRef idx="1">
          <a:scrgbClr r="0" g="0" b="0"/>
        </a:fillRef>
        <a:effectRef idx="0">
          <a:scrgbClr r="0" g="0" b="0"/>
        </a:effectRef>
        <a:fontRef idx="minor"/>
      </dsp:style>
    </dsp:sp>
    <dsp:sp modelId="{49E74102-5F78-BC4B-82A2-13E595A262BD}">
      <dsp:nvSpPr>
        <dsp:cNvPr id="0" name=""/>
        <dsp:cNvSpPr/>
      </dsp:nvSpPr>
      <dsp:spPr>
        <a:xfrm>
          <a:off x="354095" y="1134693"/>
          <a:ext cx="6311326" cy="590399"/>
        </a:xfrm>
        <a:prstGeom prst="roundRect">
          <a:avLst/>
        </a:prstGeom>
        <a:solidFill>
          <a:schemeClr val="accent2">
            <a:hueOff val="-330843"/>
            <a:satOff val="373"/>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375" tIns="0" rIns="187375" bIns="0" numCol="1" spcCol="1270" anchor="ctr" anchorCtr="0">
          <a:noAutofit/>
        </a:bodyPr>
        <a:lstStyle/>
        <a:p>
          <a:pPr marL="0" lvl="0" indent="0" algn="l" defTabSz="889000">
            <a:lnSpc>
              <a:spcPct val="90000"/>
            </a:lnSpc>
            <a:spcBef>
              <a:spcPct val="0"/>
            </a:spcBef>
            <a:spcAft>
              <a:spcPct val="35000"/>
            </a:spcAft>
            <a:buNone/>
          </a:pPr>
          <a:r>
            <a:rPr lang="en-US" sz="2000" kern="1200" dirty="0"/>
            <a:t>Scikit-learn provides a variety of algorithms specifically designed for anomaly detection.</a:t>
          </a:r>
        </a:p>
      </dsp:txBody>
      <dsp:txXfrm>
        <a:off x="382916" y="1163514"/>
        <a:ext cx="6253684" cy="532757"/>
      </dsp:txXfrm>
    </dsp:sp>
    <dsp:sp modelId="{2F1B5199-DBA6-8845-99EA-7B7F0340E5FA}">
      <dsp:nvSpPr>
        <dsp:cNvPr id="0" name=""/>
        <dsp:cNvSpPr/>
      </dsp:nvSpPr>
      <dsp:spPr>
        <a:xfrm>
          <a:off x="0" y="2337092"/>
          <a:ext cx="7081901" cy="1323000"/>
        </a:xfrm>
        <a:prstGeom prst="rect">
          <a:avLst/>
        </a:prstGeom>
        <a:solidFill>
          <a:schemeClr val="lt1">
            <a:alpha val="90000"/>
            <a:hueOff val="0"/>
            <a:satOff val="0"/>
            <a:lumOff val="0"/>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9634" tIns="416560" rIns="5496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Isolates anomalies by randomly selecting features and splitting data, assuming anomalies will be isolated quickly.</a:t>
          </a:r>
          <a:endParaRPr lang="en-US" sz="2000" kern="1200" dirty="0"/>
        </a:p>
      </dsp:txBody>
      <dsp:txXfrm>
        <a:off x="0" y="2337092"/>
        <a:ext cx="7081901" cy="1323000"/>
      </dsp:txXfrm>
    </dsp:sp>
    <dsp:sp modelId="{5702F0A7-3072-6349-AB20-EA4ABC5121B3}">
      <dsp:nvSpPr>
        <dsp:cNvPr id="0" name=""/>
        <dsp:cNvSpPr/>
      </dsp:nvSpPr>
      <dsp:spPr>
        <a:xfrm>
          <a:off x="354095" y="2041893"/>
          <a:ext cx="4957330" cy="590399"/>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375" tIns="0" rIns="187375" bIns="0" numCol="1" spcCol="1270" anchor="ctr" anchorCtr="0">
          <a:noAutofit/>
        </a:bodyPr>
        <a:lstStyle/>
        <a:p>
          <a:pPr marL="0" lvl="0" indent="0" algn="l" defTabSz="889000">
            <a:lnSpc>
              <a:spcPct val="90000"/>
            </a:lnSpc>
            <a:spcBef>
              <a:spcPct val="0"/>
            </a:spcBef>
            <a:spcAft>
              <a:spcPct val="35000"/>
            </a:spcAft>
            <a:buNone/>
          </a:pPr>
          <a:r>
            <a:rPr lang="en-US" sz="2000" b="1" kern="1200" dirty="0"/>
            <a:t>Isolation Forest:</a:t>
          </a:r>
          <a:r>
            <a:rPr lang="en-US" sz="2000" kern="1200" dirty="0"/>
            <a:t> </a:t>
          </a:r>
        </a:p>
      </dsp:txBody>
      <dsp:txXfrm>
        <a:off x="382916" y="2070714"/>
        <a:ext cx="4899688" cy="532757"/>
      </dsp:txXfrm>
    </dsp:sp>
    <dsp:sp modelId="{BE849775-B3D2-5645-9B48-1638AE9F8BB9}">
      <dsp:nvSpPr>
        <dsp:cNvPr id="0" name=""/>
        <dsp:cNvSpPr/>
      </dsp:nvSpPr>
      <dsp:spPr>
        <a:xfrm>
          <a:off x="0" y="4063292"/>
          <a:ext cx="7081901" cy="1071000"/>
        </a:xfrm>
        <a:prstGeom prst="rect">
          <a:avLst/>
        </a:prstGeom>
        <a:solidFill>
          <a:schemeClr val="lt1">
            <a:alpha val="90000"/>
            <a:hueOff val="0"/>
            <a:satOff val="0"/>
            <a:lumOff val="0"/>
            <a:alphaOff val="0"/>
          </a:schemeClr>
        </a:solidFill>
        <a:ln w="15875" cap="flat" cmpd="sng" algn="ctr">
          <a:solidFill>
            <a:schemeClr val="accent2">
              <a:hueOff val="-992530"/>
              <a:satOff val="1119"/>
              <a:lumOff val="2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9634" tIns="416560" rIns="5496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Measures the local density deviation of a point compared to its neighbors.</a:t>
          </a:r>
          <a:endParaRPr lang="en-US" sz="2000" kern="1200" dirty="0"/>
        </a:p>
      </dsp:txBody>
      <dsp:txXfrm>
        <a:off x="0" y="4063292"/>
        <a:ext cx="7081901" cy="1071000"/>
      </dsp:txXfrm>
    </dsp:sp>
    <dsp:sp modelId="{36525005-5975-B24C-995A-1D1589E4BCB8}">
      <dsp:nvSpPr>
        <dsp:cNvPr id="0" name=""/>
        <dsp:cNvSpPr/>
      </dsp:nvSpPr>
      <dsp:spPr>
        <a:xfrm>
          <a:off x="354095" y="3768093"/>
          <a:ext cx="4957330" cy="590399"/>
        </a:xfrm>
        <a:prstGeom prst="roundRect">
          <a:avLst/>
        </a:prstGeom>
        <a:solidFill>
          <a:schemeClr val="accent2">
            <a:hueOff val="-992530"/>
            <a:satOff val="1119"/>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375" tIns="0" rIns="187375" bIns="0" numCol="1" spcCol="1270" anchor="ctr" anchorCtr="0">
          <a:noAutofit/>
        </a:bodyPr>
        <a:lstStyle/>
        <a:p>
          <a:pPr marL="0" lvl="0" indent="0" algn="l" defTabSz="889000">
            <a:lnSpc>
              <a:spcPct val="90000"/>
            </a:lnSpc>
            <a:spcBef>
              <a:spcPct val="0"/>
            </a:spcBef>
            <a:spcAft>
              <a:spcPct val="35000"/>
            </a:spcAft>
            <a:buNone/>
          </a:pPr>
          <a:r>
            <a:rPr lang="en-US" sz="2000" b="1" kern="1200"/>
            <a:t>Local Outlier Factor (LOF):</a:t>
          </a:r>
          <a:r>
            <a:rPr lang="en-US" sz="2000" kern="1200"/>
            <a:t> </a:t>
          </a:r>
          <a:endParaRPr lang="en-US" sz="2000" kern="1200" dirty="0"/>
        </a:p>
      </dsp:txBody>
      <dsp:txXfrm>
        <a:off x="382916" y="3796914"/>
        <a:ext cx="4899688" cy="532757"/>
      </dsp:txXfrm>
    </dsp:sp>
    <dsp:sp modelId="{43F446AB-8960-B448-9F92-3D01923FB34D}">
      <dsp:nvSpPr>
        <dsp:cNvPr id="0" name=""/>
        <dsp:cNvSpPr/>
      </dsp:nvSpPr>
      <dsp:spPr>
        <a:xfrm>
          <a:off x="0" y="5537492"/>
          <a:ext cx="7081901" cy="10710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9634" tIns="416560" rIns="5496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As mentioned earlier, can also be implemented using Scikit-learn.</a:t>
          </a:r>
          <a:endParaRPr lang="en-US" sz="2000" kern="1200" dirty="0"/>
        </a:p>
      </dsp:txBody>
      <dsp:txXfrm>
        <a:off x="0" y="5537492"/>
        <a:ext cx="7081901" cy="1071000"/>
      </dsp:txXfrm>
    </dsp:sp>
    <dsp:sp modelId="{6D61B407-30C0-F64C-80A9-0B302A9AD961}">
      <dsp:nvSpPr>
        <dsp:cNvPr id="0" name=""/>
        <dsp:cNvSpPr/>
      </dsp:nvSpPr>
      <dsp:spPr>
        <a:xfrm>
          <a:off x="354095" y="5242292"/>
          <a:ext cx="4957330" cy="590399"/>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375" tIns="0" rIns="187375" bIns="0" numCol="1" spcCol="1270" anchor="ctr" anchorCtr="0">
          <a:noAutofit/>
        </a:bodyPr>
        <a:lstStyle/>
        <a:p>
          <a:pPr marL="0" lvl="0" indent="0" algn="l" defTabSz="889000">
            <a:lnSpc>
              <a:spcPct val="90000"/>
            </a:lnSpc>
            <a:spcBef>
              <a:spcPct val="0"/>
            </a:spcBef>
            <a:spcAft>
              <a:spcPct val="35000"/>
            </a:spcAft>
            <a:buNone/>
          </a:pPr>
          <a:r>
            <a:rPr lang="en-US" sz="2000" b="1" kern="1200"/>
            <a:t>One-Class SVM:</a:t>
          </a:r>
          <a:r>
            <a:rPr lang="en-US" sz="2000" kern="1200"/>
            <a:t> </a:t>
          </a:r>
          <a:endParaRPr lang="en-US" sz="2000" kern="1200" dirty="0"/>
        </a:p>
      </dsp:txBody>
      <dsp:txXfrm>
        <a:off x="382916" y="5271113"/>
        <a:ext cx="4899688" cy="5327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5E79D-3F12-4537-9C55-A65A7A0FD1E8}">
      <dsp:nvSpPr>
        <dsp:cNvPr id="0" name=""/>
        <dsp:cNvSpPr/>
      </dsp:nvSpPr>
      <dsp:spPr>
        <a:xfrm>
          <a:off x="938859" y="972511"/>
          <a:ext cx="1262638" cy="1262638"/>
        </a:xfrm>
        <a:prstGeom prst="ellipse">
          <a:avLst/>
        </a:prstGeom>
        <a:solidFill>
          <a:schemeClr val="accent2">
            <a:tint val="40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FA894DF6-564D-43BD-BF18-7260BC1C0327}">
      <dsp:nvSpPr>
        <dsp:cNvPr id="0" name=""/>
        <dsp:cNvSpPr/>
      </dsp:nvSpPr>
      <dsp:spPr>
        <a:xfrm>
          <a:off x="1207946" y="1241597"/>
          <a:ext cx="724464" cy="724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D7B9073-A6E4-4845-B961-F5E33EBDBE08}">
      <dsp:nvSpPr>
        <dsp:cNvPr id="0" name=""/>
        <dsp:cNvSpPr/>
      </dsp:nvSpPr>
      <dsp:spPr>
        <a:xfrm>
          <a:off x="535229" y="2628429"/>
          <a:ext cx="2069898"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Improved Accuracy:</a:t>
          </a:r>
          <a:r>
            <a:rPr lang="en-US" sz="1100" kern="1200"/>
            <a:t> AI models can often outperform traditional methods in detecting anomalies, leading to more accurate and reliable results.</a:t>
          </a:r>
        </a:p>
      </dsp:txBody>
      <dsp:txXfrm>
        <a:off x="535229" y="2628429"/>
        <a:ext cx="2069898" cy="922500"/>
      </dsp:txXfrm>
    </dsp:sp>
    <dsp:sp modelId="{825BAD24-42BD-4CF9-ABDF-1E4C85973AF7}">
      <dsp:nvSpPr>
        <dsp:cNvPr id="0" name=""/>
        <dsp:cNvSpPr/>
      </dsp:nvSpPr>
      <dsp:spPr>
        <a:xfrm>
          <a:off x="3370990" y="972511"/>
          <a:ext cx="1262638" cy="1262638"/>
        </a:xfrm>
        <a:prstGeom prst="ellipse">
          <a:avLst/>
        </a:prstGeom>
        <a:solidFill>
          <a:schemeClr val="accent2">
            <a:tint val="40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16137817-BC6F-4CB3-96E1-369DA170CBB0}">
      <dsp:nvSpPr>
        <dsp:cNvPr id="0" name=""/>
        <dsp:cNvSpPr/>
      </dsp:nvSpPr>
      <dsp:spPr>
        <a:xfrm>
          <a:off x="3640077" y="1241597"/>
          <a:ext cx="724464" cy="724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53346EE-4864-4649-82C0-BDE6C5AACBCE}">
      <dsp:nvSpPr>
        <dsp:cNvPr id="0" name=""/>
        <dsp:cNvSpPr/>
      </dsp:nvSpPr>
      <dsp:spPr>
        <a:xfrm>
          <a:off x="2967360" y="2628429"/>
          <a:ext cx="2069898"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Faster Response Times:</a:t>
          </a:r>
          <a:r>
            <a:rPr lang="en-US" sz="1100" kern="1200"/>
            <a:t> AI can detect anomalies in real-time, enabling faster response and mitigation.</a:t>
          </a:r>
        </a:p>
      </dsp:txBody>
      <dsp:txXfrm>
        <a:off x="2967360" y="2628429"/>
        <a:ext cx="2069898" cy="922500"/>
      </dsp:txXfrm>
    </dsp:sp>
    <dsp:sp modelId="{FE64510F-08D3-41A5-8ACE-D59DC19903D7}">
      <dsp:nvSpPr>
        <dsp:cNvPr id="0" name=""/>
        <dsp:cNvSpPr/>
      </dsp:nvSpPr>
      <dsp:spPr>
        <a:xfrm>
          <a:off x="5803121" y="972511"/>
          <a:ext cx="1262638" cy="1262638"/>
        </a:xfrm>
        <a:prstGeom prst="ellipse">
          <a:avLst/>
        </a:prstGeom>
        <a:solidFill>
          <a:schemeClr val="accent2">
            <a:tint val="40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4C714B51-BD73-4B78-A5E8-268E458ECD04}">
      <dsp:nvSpPr>
        <dsp:cNvPr id="0" name=""/>
        <dsp:cNvSpPr/>
      </dsp:nvSpPr>
      <dsp:spPr>
        <a:xfrm>
          <a:off x="6072208" y="1241597"/>
          <a:ext cx="724464" cy="7244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F6B86AA-8EC3-4954-AD6D-ECB32B828D91}">
      <dsp:nvSpPr>
        <dsp:cNvPr id="0" name=""/>
        <dsp:cNvSpPr/>
      </dsp:nvSpPr>
      <dsp:spPr>
        <a:xfrm>
          <a:off x="5399491" y="2628429"/>
          <a:ext cx="2069898"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Optimized Resource Allocation:</a:t>
          </a:r>
          <a:r>
            <a:rPr lang="en-US" sz="1100" kern="1200"/>
            <a:t> AI-driven resource allocation can reduce costs and improve efficiency.</a:t>
          </a:r>
        </a:p>
      </dsp:txBody>
      <dsp:txXfrm>
        <a:off x="5399491" y="2628429"/>
        <a:ext cx="2069898" cy="922500"/>
      </dsp:txXfrm>
    </dsp:sp>
    <dsp:sp modelId="{FC31F6EF-7D8B-4E32-A0A0-26A943DB7801}">
      <dsp:nvSpPr>
        <dsp:cNvPr id="0" name=""/>
        <dsp:cNvSpPr/>
      </dsp:nvSpPr>
      <dsp:spPr>
        <a:xfrm>
          <a:off x="8235251" y="972511"/>
          <a:ext cx="1262638" cy="1262638"/>
        </a:xfrm>
        <a:prstGeom prst="ellipse">
          <a:avLst/>
        </a:prstGeom>
        <a:solidFill>
          <a:schemeClr val="accent2">
            <a:tint val="40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9F1FD4E3-A252-4D06-8C46-9F9F22E0ED2B}">
      <dsp:nvSpPr>
        <dsp:cNvPr id="0" name=""/>
        <dsp:cNvSpPr/>
      </dsp:nvSpPr>
      <dsp:spPr>
        <a:xfrm>
          <a:off x="8504338" y="1241597"/>
          <a:ext cx="724464" cy="7244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24FDB77-0F0F-499F-8934-AC628D22A8F8}">
      <dsp:nvSpPr>
        <dsp:cNvPr id="0" name=""/>
        <dsp:cNvSpPr/>
      </dsp:nvSpPr>
      <dsp:spPr>
        <a:xfrm>
          <a:off x="7831621" y="2628429"/>
          <a:ext cx="2069898"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Scalability:</a:t>
          </a:r>
          <a:r>
            <a:rPr lang="en-US" sz="1100" kern="1200"/>
            <a:t> AI systems can handle large volumes of data and complex network environments.</a:t>
          </a:r>
        </a:p>
      </dsp:txBody>
      <dsp:txXfrm>
        <a:off x="7831621" y="2628429"/>
        <a:ext cx="2069898" cy="922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4F62E-9B5F-DE41-86C4-B0049BBBE4D9}" type="datetimeFigureOut">
              <a:rPr lang="en-US" smtClean="0"/>
              <a:t>10/12/24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98802-CC17-3040-A871-F0657C58F816}" type="slidenum">
              <a:rPr lang="en-US" smtClean="0"/>
              <a:t>‹#›</a:t>
            </a:fld>
            <a:endParaRPr lang="en-US"/>
          </a:p>
        </p:txBody>
      </p:sp>
    </p:spTree>
    <p:extLst>
      <p:ext uri="{BB962C8B-B14F-4D97-AF65-F5344CB8AC3E}">
        <p14:creationId xmlns:p14="http://schemas.microsoft.com/office/powerpoint/2010/main" val="56770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98802-CC17-3040-A871-F0657C58F816}" type="slidenum">
              <a:rPr lang="en-US" smtClean="0"/>
              <a:t>4</a:t>
            </a:fld>
            <a:endParaRPr lang="en-US"/>
          </a:p>
        </p:txBody>
      </p:sp>
    </p:spTree>
    <p:extLst>
      <p:ext uri="{BB962C8B-B14F-4D97-AF65-F5344CB8AC3E}">
        <p14:creationId xmlns:p14="http://schemas.microsoft.com/office/powerpoint/2010/main" val="168016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CDE23C7-78A4-413A-A84B-93D4CC0A9EB1}" type="datetimeFigureOut">
              <a:rPr lang="en-US" smtClean="0"/>
              <a:t>10/12/24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31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10/12/24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898646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10/12/24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136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10/12/24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7183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t>10/12/24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48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DE23C7-78A4-413A-A84B-93D4CC0A9EB1}" type="datetimeFigureOut">
              <a:rPr lang="en-US" smtClean="0"/>
              <a:t>10/12/24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80748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DE23C7-78A4-413A-A84B-93D4CC0A9EB1}" type="datetimeFigureOut">
              <a:rPr lang="en-US" smtClean="0"/>
              <a:t>10/12/24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963777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DE23C7-78A4-413A-A84B-93D4CC0A9EB1}" type="datetimeFigureOut">
              <a:rPr lang="en-US" smtClean="0"/>
              <a:t>10/12/24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9006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E23C7-78A4-413A-A84B-93D4CC0A9EB1}" type="datetimeFigureOut">
              <a:rPr lang="en-US" smtClean="0"/>
              <a:t>10/12/24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71790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10/12/24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01553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10/12/24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69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CDE23C7-78A4-413A-A84B-93D4CC0A9EB1}" type="datetimeFigureOut">
              <a:rPr lang="en-US" smtClean="0"/>
              <a:pPr/>
              <a:t>10/12/24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CB39E08-E0E5-4B1A-8F7D-08FE7678A3B6}"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45632"/>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07/relationships/hdphoto" Target="../media/hdphoto6.wdp"/><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2.jpe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t4.ai/industry/cloud-computing-market-share" TargetMode="External"/><Relationship Id="rId7" Type="http://schemas.openxmlformats.org/officeDocument/2006/relationships/hyperlink" Target="https://ieeexplore.ieee.org/abstract/document/6524462" TargetMode="External"/><Relationship Id="rId2" Type="http://schemas.openxmlformats.org/officeDocument/2006/relationships/image" Target="../media/image51.jpeg"/><Relationship Id="rId1" Type="http://schemas.openxmlformats.org/officeDocument/2006/relationships/slideLayout" Target="../slideLayouts/slideLayout6.xml"/><Relationship Id="rId6" Type="http://schemas.openxmlformats.org/officeDocument/2006/relationships/hyperlink" Target="https://ieeexplore.ieee.org/document/8855360" TargetMode="External"/><Relationship Id="rId5" Type="http://schemas.openxmlformats.org/officeDocument/2006/relationships/hyperlink" Target="https://www.deeplearningbook.org/" TargetMode="External"/><Relationship Id="rId4" Type="http://schemas.openxmlformats.org/officeDocument/2006/relationships/hyperlink" Target="https://techcommunity.microsoft.com/t5/azure-data-explorer-blog/multivariate-anomaly-detection-in-azure-data-explorer/ba-p/368961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9.png"/><Relationship Id="rId5" Type="http://schemas.microsoft.com/office/2007/relationships/hdphoto" Target="../media/hdphoto3.wdp"/><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1E7F-8052-E4B0-1B04-C0B559E60A60}"/>
              </a:ext>
            </a:extLst>
          </p:cNvPr>
          <p:cNvSpPr>
            <a:spLocks noGrp="1"/>
          </p:cNvSpPr>
          <p:nvPr>
            <p:ph type="ctrTitle"/>
          </p:nvPr>
        </p:nvSpPr>
        <p:spPr>
          <a:xfrm>
            <a:off x="457200" y="4960137"/>
            <a:ext cx="7772400" cy="1463040"/>
          </a:xfrm>
        </p:spPr>
        <p:txBody>
          <a:bodyPr>
            <a:normAutofit/>
          </a:bodyPr>
          <a:lstStyle/>
          <a:p>
            <a:r>
              <a:rPr lang="en-US" sz="4000" cap="none" dirty="0">
                <a:effectLst/>
              </a:rPr>
              <a:t>Network Anomaly Detection in </a:t>
            </a:r>
            <a:r>
              <a:rPr lang="en-US" sz="4000" cap="none" dirty="0"/>
              <a:t>Cloud-based Management </a:t>
            </a:r>
            <a:r>
              <a:rPr lang="en-US" sz="4000" cap="none" dirty="0">
                <a:effectLst/>
              </a:rPr>
              <a:t>Services using AI</a:t>
            </a:r>
            <a:endParaRPr lang="en-US" sz="4000" cap="none" dirty="0"/>
          </a:p>
        </p:txBody>
      </p:sp>
      <p:sp>
        <p:nvSpPr>
          <p:cNvPr id="3" name="Subtitle 2">
            <a:extLst>
              <a:ext uri="{FF2B5EF4-FFF2-40B4-BE49-F238E27FC236}">
                <a16:creationId xmlns:a16="http://schemas.microsoft.com/office/drawing/2014/main" id="{E8286A6A-C3C8-B842-5ED5-E6AA8D93A16F}"/>
              </a:ext>
            </a:extLst>
          </p:cNvPr>
          <p:cNvSpPr>
            <a:spLocks noGrp="1"/>
          </p:cNvSpPr>
          <p:nvPr>
            <p:ph type="subTitle" idx="1"/>
          </p:nvPr>
        </p:nvSpPr>
        <p:spPr>
          <a:xfrm>
            <a:off x="8607287" y="4960137"/>
            <a:ext cx="3584713" cy="1463040"/>
          </a:xfrm>
        </p:spPr>
        <p:txBody>
          <a:bodyPr>
            <a:normAutofit/>
          </a:bodyPr>
          <a:lstStyle/>
          <a:p>
            <a:r>
              <a:rPr lang="en-US" dirty="0"/>
              <a:t>SALVIN THILAK SADASIVAN – 1270667</a:t>
            </a:r>
          </a:p>
          <a:p>
            <a:r>
              <a:rPr lang="en-US" dirty="0"/>
              <a:t>MABHARA TINEYI - 1270667</a:t>
            </a:r>
          </a:p>
          <a:p>
            <a:r>
              <a:rPr lang="en-US" b="1" dirty="0"/>
              <a:t>(Group No.: 38)</a:t>
            </a:r>
          </a:p>
        </p:txBody>
      </p:sp>
      <p:pic>
        <p:nvPicPr>
          <p:cNvPr id="4" name="Picture 3">
            <a:extLst>
              <a:ext uri="{FF2B5EF4-FFF2-40B4-BE49-F238E27FC236}">
                <a16:creationId xmlns:a16="http://schemas.microsoft.com/office/drawing/2014/main" id="{3246CF26-B654-E627-450C-CEFF3677DE97}"/>
              </a:ext>
            </a:extLst>
          </p:cNvPr>
          <p:cNvPicPr>
            <a:picLocks noChangeAspect="1"/>
          </p:cNvPicPr>
          <p:nvPr/>
        </p:nvPicPr>
        <p:blipFill>
          <a:blip r:embed="rId2"/>
          <a:srcRect t="12500" b="12500"/>
          <a:stretch/>
        </p:blipFill>
        <p:spPr>
          <a:xfrm>
            <a:off x="20" y="10"/>
            <a:ext cx="12191980" cy="4571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TextBox 5">
            <a:extLst>
              <a:ext uri="{FF2B5EF4-FFF2-40B4-BE49-F238E27FC236}">
                <a16:creationId xmlns:a16="http://schemas.microsoft.com/office/drawing/2014/main" id="{2C385CC9-48AE-F064-AE3D-5CEBFEDAD05F}"/>
              </a:ext>
            </a:extLst>
          </p:cNvPr>
          <p:cNvSpPr txBox="1"/>
          <p:nvPr/>
        </p:nvSpPr>
        <p:spPr>
          <a:xfrm>
            <a:off x="8378687" y="559573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0910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38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childTnLst>
                                </p:cTn>
                              </p:par>
                              <p:par>
                                <p:cTn id="15" presetID="10" presetClass="entr" presetSubtype="0" fill="hold" grpId="0" nodeType="with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990C1EE-40F3-2BA7-A3B5-5AB10A09C662}"/>
              </a:ext>
            </a:extLst>
          </p:cNvPr>
          <p:cNvSpPr/>
          <p:nvPr/>
        </p:nvSpPr>
        <p:spPr>
          <a:xfrm>
            <a:off x="1024128" y="4911819"/>
            <a:ext cx="9720072" cy="14996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defTabSz="914400">
              <a:lnSpc>
                <a:spcPct val="80000"/>
              </a:lnSpc>
              <a:spcBef>
                <a:spcPct val="0"/>
              </a:spcBef>
              <a:spcAft>
                <a:spcPts val="600"/>
              </a:spcAft>
            </a:pPr>
            <a:r>
              <a:rPr lang="en-US" sz="5000" cap="all" spc="100" dirty="0">
                <a:solidFill>
                  <a:srgbClr val="FFFFFF"/>
                </a:solidFill>
                <a:latin typeface="+mj-lt"/>
                <a:ea typeface="+mj-ea"/>
                <a:cs typeface="+mj-cs"/>
              </a:rPr>
              <a:t>Local Network ( Institution / MNC</a:t>
            </a:r>
            <a:r>
              <a:rPr lang="en-US" sz="5000" spc="100" dirty="0">
                <a:solidFill>
                  <a:srgbClr val="FFFFFF"/>
                </a:solidFill>
                <a:latin typeface="+mj-lt"/>
                <a:ea typeface="+mj-ea"/>
                <a:cs typeface="+mj-cs"/>
              </a:rPr>
              <a:t>s</a:t>
            </a:r>
            <a:r>
              <a:rPr lang="en-US" sz="5000" cap="all" spc="100" dirty="0">
                <a:solidFill>
                  <a:srgbClr val="FFFFFF"/>
                </a:solidFill>
                <a:latin typeface="+mj-lt"/>
                <a:ea typeface="+mj-ea"/>
                <a:cs typeface="+mj-cs"/>
              </a:rPr>
              <a:t> )</a:t>
            </a:r>
          </a:p>
        </p:txBody>
      </p:sp>
      <p:cxnSp>
        <p:nvCxnSpPr>
          <p:cNvPr id="43" name="Straight Connector 42">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C61634D-0490-EDC0-9EBB-1FC23415A2AA}"/>
              </a:ext>
            </a:extLst>
          </p:cNvPr>
          <p:cNvGrpSpPr/>
          <p:nvPr/>
        </p:nvGrpSpPr>
        <p:grpSpPr>
          <a:xfrm>
            <a:off x="5727029" y="338668"/>
            <a:ext cx="5863827" cy="3787224"/>
            <a:chOff x="1073" y="-393712"/>
            <a:chExt cx="12236600" cy="7177723"/>
          </a:xfrm>
        </p:grpSpPr>
        <p:pic>
          <p:nvPicPr>
            <p:cNvPr id="6" name="Picture 5" descr="A computer with a colorful screen&#10;&#10;Description automatically generated">
              <a:extLst>
                <a:ext uri="{FF2B5EF4-FFF2-40B4-BE49-F238E27FC236}">
                  <a16:creationId xmlns:a16="http://schemas.microsoft.com/office/drawing/2014/main" id="{2EBF40B3-FD2B-19E9-6464-CC40F67B0665}"/>
                </a:ext>
              </a:extLst>
            </p:cNvPr>
            <p:cNvPicPr>
              <a:picLocks noChangeAspect="1"/>
            </p:cNvPicPr>
            <p:nvPr/>
          </p:nvPicPr>
          <p:blipFill>
            <a:blip r:embed="rId2"/>
            <a:stretch>
              <a:fillRect/>
            </a:stretch>
          </p:blipFill>
          <p:spPr>
            <a:xfrm>
              <a:off x="1073" y="4123245"/>
              <a:ext cx="2884714" cy="2163536"/>
            </a:xfrm>
            <a:prstGeom prst="rect">
              <a:avLst/>
            </a:prstGeom>
          </p:spPr>
        </p:pic>
        <p:pic>
          <p:nvPicPr>
            <p:cNvPr id="8" name="Picture 7" descr="A computer with a blue and purple flower on the screen&#10;&#10;Description automatically generated">
              <a:extLst>
                <a:ext uri="{FF2B5EF4-FFF2-40B4-BE49-F238E27FC236}">
                  <a16:creationId xmlns:a16="http://schemas.microsoft.com/office/drawing/2014/main" id="{C701B8FD-0B7F-6B62-90FE-B414F0AD08E7}"/>
                </a:ext>
              </a:extLst>
            </p:cNvPr>
            <p:cNvPicPr>
              <a:picLocks noChangeAspect="1"/>
            </p:cNvPicPr>
            <p:nvPr/>
          </p:nvPicPr>
          <p:blipFill>
            <a:blip r:embed="rId3"/>
            <a:stretch>
              <a:fillRect/>
            </a:stretch>
          </p:blipFill>
          <p:spPr>
            <a:xfrm>
              <a:off x="4400386" y="4873846"/>
              <a:ext cx="3138128" cy="1910165"/>
            </a:xfrm>
            <a:prstGeom prst="rect">
              <a:avLst/>
            </a:prstGeom>
          </p:spPr>
        </p:pic>
        <p:pic>
          <p:nvPicPr>
            <p:cNvPr id="10" name="Picture 9" descr="A computer with a colorful screen&#10;&#10;Description automatically generated">
              <a:extLst>
                <a:ext uri="{FF2B5EF4-FFF2-40B4-BE49-F238E27FC236}">
                  <a16:creationId xmlns:a16="http://schemas.microsoft.com/office/drawing/2014/main" id="{A96D4497-C71D-9072-904E-C59AB42465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6563" y1="69074" x2="51146" y2="69259"/>
                          <a14:foregroundMark x1="51146" y1="69259" x2="68490" y2="67963"/>
                          <a14:foregroundMark x1="71198" y1="46019" x2="71823" y2="59259"/>
                        </a14:backgroundRemoval>
                      </a14:imgEffect>
                    </a14:imgLayer>
                  </a14:imgProps>
                </a:ext>
              </a:extLst>
            </a:blip>
            <a:stretch>
              <a:fillRect/>
            </a:stretch>
          </p:blipFill>
          <p:spPr>
            <a:xfrm>
              <a:off x="8047885" y="4026635"/>
              <a:ext cx="4189788" cy="2356756"/>
            </a:xfrm>
            <a:prstGeom prst="rect">
              <a:avLst/>
            </a:prstGeom>
          </p:spPr>
        </p:pic>
        <p:pic>
          <p:nvPicPr>
            <p:cNvPr id="12" name="Picture 11" descr="A computer tower with many buttons&#10;&#10;Description automatically generated">
              <a:extLst>
                <a:ext uri="{FF2B5EF4-FFF2-40B4-BE49-F238E27FC236}">
                  <a16:creationId xmlns:a16="http://schemas.microsoft.com/office/drawing/2014/main" id="{BF14A6CC-B493-98F8-4830-05C0EC833001}"/>
                </a:ext>
              </a:extLst>
            </p:cNvPr>
            <p:cNvPicPr>
              <a:picLocks noChangeAspect="1"/>
            </p:cNvPicPr>
            <p:nvPr/>
          </p:nvPicPr>
          <p:blipFill>
            <a:blip r:embed="rId6"/>
            <a:stretch>
              <a:fillRect/>
            </a:stretch>
          </p:blipFill>
          <p:spPr>
            <a:xfrm>
              <a:off x="5356371" y="2554977"/>
              <a:ext cx="1392894" cy="1392894"/>
            </a:xfrm>
            <a:prstGeom prst="rect">
              <a:avLst/>
            </a:prstGeom>
          </p:spPr>
        </p:pic>
        <p:sp>
          <p:nvSpPr>
            <p:cNvPr id="29" name="Left Arrow 28">
              <a:extLst>
                <a:ext uri="{FF2B5EF4-FFF2-40B4-BE49-F238E27FC236}">
                  <a16:creationId xmlns:a16="http://schemas.microsoft.com/office/drawing/2014/main" id="{228E8998-BC67-688C-ED0E-4C31EA464BD9}"/>
                </a:ext>
              </a:extLst>
            </p:cNvPr>
            <p:cNvSpPr/>
            <p:nvPr/>
          </p:nvSpPr>
          <p:spPr>
            <a:xfrm rot="20186155" flipV="1">
              <a:off x="2625302" y="4190128"/>
              <a:ext cx="2857440" cy="234529"/>
            </a:xfrm>
            <a:prstGeom prst="leftArrow">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Left Arrow 29">
              <a:extLst>
                <a:ext uri="{FF2B5EF4-FFF2-40B4-BE49-F238E27FC236}">
                  <a16:creationId xmlns:a16="http://schemas.microsoft.com/office/drawing/2014/main" id="{28B3DC16-9170-A122-B8AF-F6B154AE7487}"/>
                </a:ext>
              </a:extLst>
            </p:cNvPr>
            <p:cNvSpPr/>
            <p:nvPr/>
          </p:nvSpPr>
          <p:spPr>
            <a:xfrm rot="16200000">
              <a:off x="5691718" y="4421333"/>
              <a:ext cx="667606" cy="237419"/>
            </a:xfrm>
            <a:prstGeom prst="leftArrow">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Left Arrow 30">
              <a:extLst>
                <a:ext uri="{FF2B5EF4-FFF2-40B4-BE49-F238E27FC236}">
                  <a16:creationId xmlns:a16="http://schemas.microsoft.com/office/drawing/2014/main" id="{42A77220-27A0-A0FE-A8AC-9687377BF45E}"/>
                </a:ext>
              </a:extLst>
            </p:cNvPr>
            <p:cNvSpPr/>
            <p:nvPr/>
          </p:nvSpPr>
          <p:spPr>
            <a:xfrm rot="12628867">
              <a:off x="6499888" y="4191542"/>
              <a:ext cx="2407385" cy="199280"/>
            </a:xfrm>
            <a:prstGeom prst="leftArrow">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Down Arrow 31">
              <a:extLst>
                <a:ext uri="{FF2B5EF4-FFF2-40B4-BE49-F238E27FC236}">
                  <a16:creationId xmlns:a16="http://schemas.microsoft.com/office/drawing/2014/main" id="{790A6FB0-93BA-77BB-792A-8706F25EC824}"/>
                </a:ext>
              </a:extLst>
            </p:cNvPr>
            <p:cNvSpPr/>
            <p:nvPr/>
          </p:nvSpPr>
          <p:spPr>
            <a:xfrm>
              <a:off x="5907147" y="1859059"/>
              <a:ext cx="227938" cy="536971"/>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C98A008F-7A4B-F671-9B59-40AD0553F66A}"/>
                </a:ext>
              </a:extLst>
            </p:cNvPr>
            <p:cNvGrpSpPr/>
            <p:nvPr/>
          </p:nvGrpSpPr>
          <p:grpSpPr>
            <a:xfrm>
              <a:off x="4543876" y="-393712"/>
              <a:ext cx="2843326" cy="2433501"/>
              <a:chOff x="4558551" y="-364693"/>
              <a:chExt cx="2843326" cy="2433501"/>
            </a:xfrm>
          </p:grpSpPr>
          <p:pic>
            <p:nvPicPr>
              <p:cNvPr id="4" name="Picture 3" descr="A blue cloud icon with shadow&#10;&#10;Description automatically generated">
                <a:extLst>
                  <a:ext uri="{FF2B5EF4-FFF2-40B4-BE49-F238E27FC236}">
                    <a16:creationId xmlns:a16="http://schemas.microsoft.com/office/drawing/2014/main" id="{FEAC8FA9-A819-D455-BAF6-77DCA23DEFD5}"/>
                  </a:ext>
                </a:extLst>
              </p:cNvPr>
              <p:cNvPicPr>
                <a:picLocks noChangeAspect="1"/>
              </p:cNvPicPr>
              <p:nvPr/>
            </p:nvPicPr>
            <p:blipFill>
              <a:blip r:embed="rId7"/>
              <a:srcRect l="12698" t="19524" r="12382" b="18730"/>
              <a:stretch/>
            </p:blipFill>
            <p:spPr>
              <a:xfrm>
                <a:off x="4558551" y="-364693"/>
                <a:ext cx="2843326" cy="2433501"/>
              </a:xfrm>
              <a:prstGeom prst="rect">
                <a:avLst/>
              </a:prstGeom>
            </p:spPr>
          </p:pic>
          <p:sp>
            <p:nvSpPr>
              <p:cNvPr id="2" name="TextBox 1">
                <a:extLst>
                  <a:ext uri="{FF2B5EF4-FFF2-40B4-BE49-F238E27FC236}">
                    <a16:creationId xmlns:a16="http://schemas.microsoft.com/office/drawing/2014/main" id="{E5CF987A-C5C7-5CF2-78FF-65545C232F3C}"/>
                  </a:ext>
                </a:extLst>
              </p:cNvPr>
              <p:cNvSpPr txBox="1"/>
              <p:nvPr/>
            </p:nvSpPr>
            <p:spPr>
              <a:xfrm>
                <a:off x="5075955" y="1370756"/>
                <a:ext cx="1808516" cy="570503"/>
              </a:xfrm>
              <a:prstGeom prst="rect">
                <a:avLst/>
              </a:prstGeom>
              <a:noFill/>
            </p:spPr>
            <p:txBody>
              <a:bodyPr wrap="square" rtlCol="0">
                <a:spAutoFit/>
              </a:bodyPr>
              <a:lstStyle/>
              <a:p>
                <a:pPr algn="ctr" defTabSz="242316">
                  <a:spcAft>
                    <a:spcPts val="600"/>
                  </a:spcAft>
                </a:pPr>
                <a:r>
                  <a:rPr lang="en-US" sz="1060" kern="1200">
                    <a:solidFill>
                      <a:schemeClr val="accent1"/>
                    </a:solidFill>
                    <a:latin typeface="+mn-lt"/>
                    <a:ea typeface="+mn-ea"/>
                    <a:cs typeface="Baloo Bhaijaan" panose="03080902040302020200" pitchFamily="66" charset="-78"/>
                  </a:rPr>
                  <a:t>Cloud</a:t>
                </a:r>
                <a:endParaRPr lang="en-US" sz="3200">
                  <a:solidFill>
                    <a:schemeClr val="accent1"/>
                  </a:solidFill>
                  <a:latin typeface="Baloo Bhaijaan" panose="03080902040302020200" pitchFamily="66" charset="-78"/>
                  <a:cs typeface="Baloo Bhaijaan" panose="03080902040302020200" pitchFamily="66" charset="-78"/>
                </a:endParaRPr>
              </a:p>
            </p:txBody>
          </p:sp>
        </p:grpSp>
        <p:pic>
          <p:nvPicPr>
            <p:cNvPr id="7" name="Picture 6" descr="A computer with a blue and purple flower on the screen&#10;&#10;Description automatically generated">
              <a:extLst>
                <a:ext uri="{FF2B5EF4-FFF2-40B4-BE49-F238E27FC236}">
                  <a16:creationId xmlns:a16="http://schemas.microsoft.com/office/drawing/2014/main" id="{67AFDA2D-689F-2115-3C0D-F5CEEFD8B329}"/>
                </a:ext>
              </a:extLst>
            </p:cNvPr>
            <p:cNvPicPr>
              <a:picLocks noChangeAspect="1"/>
            </p:cNvPicPr>
            <p:nvPr/>
          </p:nvPicPr>
          <p:blipFill>
            <a:blip r:embed="rId3"/>
            <a:stretch>
              <a:fillRect/>
            </a:stretch>
          </p:blipFill>
          <p:spPr>
            <a:xfrm>
              <a:off x="8357579" y="1341357"/>
              <a:ext cx="3138128" cy="1910165"/>
            </a:xfrm>
            <a:prstGeom prst="rect">
              <a:avLst/>
            </a:prstGeom>
          </p:spPr>
        </p:pic>
        <p:pic>
          <p:nvPicPr>
            <p:cNvPr id="9" name="Picture 8" descr="A computer with a blue and purple flower on the screen&#10;&#10;Description automatically generated">
              <a:extLst>
                <a:ext uri="{FF2B5EF4-FFF2-40B4-BE49-F238E27FC236}">
                  <a16:creationId xmlns:a16="http://schemas.microsoft.com/office/drawing/2014/main" id="{1EDFB6F9-476E-D65A-2239-5E0A2A0E791C}"/>
                </a:ext>
              </a:extLst>
            </p:cNvPr>
            <p:cNvPicPr>
              <a:picLocks noChangeAspect="1"/>
            </p:cNvPicPr>
            <p:nvPr/>
          </p:nvPicPr>
          <p:blipFill>
            <a:blip r:embed="rId3"/>
            <a:stretch>
              <a:fillRect/>
            </a:stretch>
          </p:blipFill>
          <p:spPr>
            <a:xfrm>
              <a:off x="604918" y="1187731"/>
              <a:ext cx="3138128" cy="1910165"/>
            </a:xfrm>
            <a:prstGeom prst="rect">
              <a:avLst/>
            </a:prstGeom>
          </p:spPr>
        </p:pic>
        <p:sp>
          <p:nvSpPr>
            <p:cNvPr id="11" name="Left Arrow 10">
              <a:extLst>
                <a:ext uri="{FF2B5EF4-FFF2-40B4-BE49-F238E27FC236}">
                  <a16:creationId xmlns:a16="http://schemas.microsoft.com/office/drawing/2014/main" id="{8D713930-7019-7F77-747E-0DC0DA3E246C}"/>
                </a:ext>
              </a:extLst>
            </p:cNvPr>
            <p:cNvSpPr/>
            <p:nvPr/>
          </p:nvSpPr>
          <p:spPr>
            <a:xfrm rot="9550373" flipV="1">
              <a:off x="6712519" y="2556854"/>
              <a:ext cx="1942555" cy="178497"/>
            </a:xfrm>
            <a:prstGeom prst="leftArrow">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Left Arrow 12">
              <a:extLst>
                <a:ext uri="{FF2B5EF4-FFF2-40B4-BE49-F238E27FC236}">
                  <a16:creationId xmlns:a16="http://schemas.microsoft.com/office/drawing/2014/main" id="{7D7D7497-700C-D61B-4480-E0EC788AD34D}"/>
                </a:ext>
              </a:extLst>
            </p:cNvPr>
            <p:cNvSpPr/>
            <p:nvPr/>
          </p:nvSpPr>
          <p:spPr>
            <a:xfrm rot="1176352" flipV="1">
              <a:off x="3424462" y="2538084"/>
              <a:ext cx="1942555" cy="178497"/>
            </a:xfrm>
            <a:prstGeom prst="leftArrow">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42C3C95B-4D29-5C72-95CC-5F6A685D8D89}"/>
                </a:ext>
              </a:extLst>
            </p:cNvPr>
            <p:cNvSpPr txBox="1"/>
            <p:nvPr/>
          </p:nvSpPr>
          <p:spPr>
            <a:xfrm>
              <a:off x="1497457" y="3112801"/>
              <a:ext cx="1195364" cy="453282"/>
            </a:xfrm>
            <a:prstGeom prst="rect">
              <a:avLst/>
            </a:prstGeom>
            <a:noFill/>
          </p:spPr>
          <p:txBody>
            <a:bodyPr wrap="square" rtlCol="0">
              <a:spAutoFit/>
            </a:bodyPr>
            <a:lstStyle/>
            <a:p>
              <a:pPr defTabSz="242316">
                <a:spcAft>
                  <a:spcPts val="600"/>
                </a:spcAft>
              </a:pPr>
              <a:r>
                <a:rPr lang="en-US" sz="954" kern="1200" dirty="0">
                  <a:solidFill>
                    <a:schemeClr val="tx1"/>
                  </a:solidFill>
                  <a:latin typeface="+mn-lt"/>
                  <a:ea typeface="+mn-ea"/>
                  <a:cs typeface="+mn-cs"/>
                </a:rPr>
                <a:t>Client A</a:t>
              </a:r>
              <a:endParaRPr lang="en-US" dirty="0"/>
            </a:p>
          </p:txBody>
        </p:sp>
        <p:sp>
          <p:nvSpPr>
            <p:cNvPr id="20" name="TextBox 19">
              <a:extLst>
                <a:ext uri="{FF2B5EF4-FFF2-40B4-BE49-F238E27FC236}">
                  <a16:creationId xmlns:a16="http://schemas.microsoft.com/office/drawing/2014/main" id="{C3ACC268-0358-8BAB-D6D3-8B89628CD553}"/>
                </a:ext>
              </a:extLst>
            </p:cNvPr>
            <p:cNvSpPr txBox="1"/>
            <p:nvPr/>
          </p:nvSpPr>
          <p:spPr>
            <a:xfrm>
              <a:off x="2361305" y="5828928"/>
              <a:ext cx="885179" cy="369332"/>
            </a:xfrm>
            <a:prstGeom prst="rect">
              <a:avLst/>
            </a:prstGeom>
            <a:noFill/>
          </p:spPr>
          <p:txBody>
            <a:bodyPr wrap="none" rtlCol="0">
              <a:spAutoFit/>
            </a:bodyPr>
            <a:lstStyle/>
            <a:p>
              <a:pPr defTabSz="242316">
                <a:spcAft>
                  <a:spcPts val="600"/>
                </a:spcAft>
              </a:pPr>
              <a:r>
                <a:rPr lang="en-US" sz="954" kern="1200">
                  <a:solidFill>
                    <a:schemeClr val="tx1"/>
                  </a:solidFill>
                  <a:latin typeface="+mn-lt"/>
                  <a:ea typeface="+mn-ea"/>
                  <a:cs typeface="+mn-cs"/>
                </a:rPr>
                <a:t>Client B</a:t>
              </a:r>
              <a:endParaRPr lang="en-US"/>
            </a:p>
          </p:txBody>
        </p:sp>
        <p:sp>
          <p:nvSpPr>
            <p:cNvPr id="21" name="TextBox 20">
              <a:extLst>
                <a:ext uri="{FF2B5EF4-FFF2-40B4-BE49-F238E27FC236}">
                  <a16:creationId xmlns:a16="http://schemas.microsoft.com/office/drawing/2014/main" id="{E14B32DE-28D9-5CA3-7BEF-D127CD7BA2BC}"/>
                </a:ext>
              </a:extLst>
            </p:cNvPr>
            <p:cNvSpPr txBox="1"/>
            <p:nvPr/>
          </p:nvSpPr>
          <p:spPr>
            <a:xfrm>
              <a:off x="9412815" y="3265575"/>
              <a:ext cx="1210750" cy="453282"/>
            </a:xfrm>
            <a:prstGeom prst="rect">
              <a:avLst/>
            </a:prstGeom>
            <a:noFill/>
          </p:spPr>
          <p:txBody>
            <a:bodyPr wrap="square" rtlCol="0">
              <a:spAutoFit/>
            </a:bodyPr>
            <a:lstStyle/>
            <a:p>
              <a:pPr defTabSz="242316">
                <a:spcAft>
                  <a:spcPts val="600"/>
                </a:spcAft>
              </a:pPr>
              <a:r>
                <a:rPr lang="en-US" sz="954" kern="1200" dirty="0">
                  <a:solidFill>
                    <a:schemeClr val="tx1"/>
                  </a:solidFill>
                  <a:latin typeface="+mn-lt"/>
                  <a:ea typeface="+mn-ea"/>
                  <a:cs typeface="+mn-cs"/>
                </a:rPr>
                <a:t>Client E</a:t>
              </a:r>
              <a:endParaRPr lang="en-US" dirty="0"/>
            </a:p>
          </p:txBody>
        </p:sp>
        <p:sp>
          <p:nvSpPr>
            <p:cNvPr id="22" name="TextBox 21">
              <a:extLst>
                <a:ext uri="{FF2B5EF4-FFF2-40B4-BE49-F238E27FC236}">
                  <a16:creationId xmlns:a16="http://schemas.microsoft.com/office/drawing/2014/main" id="{58F314C1-9C3A-35FF-F136-EF01F978A3A7}"/>
                </a:ext>
              </a:extLst>
            </p:cNvPr>
            <p:cNvSpPr txBox="1"/>
            <p:nvPr/>
          </p:nvSpPr>
          <p:spPr>
            <a:xfrm>
              <a:off x="7030826" y="6019761"/>
              <a:ext cx="909223" cy="369332"/>
            </a:xfrm>
            <a:prstGeom prst="rect">
              <a:avLst/>
            </a:prstGeom>
            <a:noFill/>
          </p:spPr>
          <p:txBody>
            <a:bodyPr wrap="none" rtlCol="0">
              <a:spAutoFit/>
            </a:bodyPr>
            <a:lstStyle/>
            <a:p>
              <a:pPr defTabSz="242316">
                <a:spcAft>
                  <a:spcPts val="600"/>
                </a:spcAft>
              </a:pPr>
              <a:r>
                <a:rPr lang="en-US" sz="954" kern="1200">
                  <a:solidFill>
                    <a:schemeClr val="tx1"/>
                  </a:solidFill>
                  <a:latin typeface="+mn-lt"/>
                  <a:ea typeface="+mn-ea"/>
                  <a:cs typeface="+mn-cs"/>
                </a:rPr>
                <a:t>Client C</a:t>
              </a:r>
              <a:endParaRPr lang="en-US"/>
            </a:p>
          </p:txBody>
        </p:sp>
        <p:sp>
          <p:nvSpPr>
            <p:cNvPr id="23" name="TextBox 22">
              <a:extLst>
                <a:ext uri="{FF2B5EF4-FFF2-40B4-BE49-F238E27FC236}">
                  <a16:creationId xmlns:a16="http://schemas.microsoft.com/office/drawing/2014/main" id="{BFCF571E-D460-FBB8-7FB3-33507BA795E2}"/>
                </a:ext>
              </a:extLst>
            </p:cNvPr>
            <p:cNvSpPr txBox="1"/>
            <p:nvPr/>
          </p:nvSpPr>
          <p:spPr>
            <a:xfrm>
              <a:off x="9714342" y="6019760"/>
              <a:ext cx="1233575" cy="453282"/>
            </a:xfrm>
            <a:prstGeom prst="rect">
              <a:avLst/>
            </a:prstGeom>
            <a:noFill/>
          </p:spPr>
          <p:txBody>
            <a:bodyPr wrap="square" rtlCol="0">
              <a:spAutoFit/>
            </a:bodyPr>
            <a:lstStyle/>
            <a:p>
              <a:pPr defTabSz="242316">
                <a:spcAft>
                  <a:spcPts val="600"/>
                </a:spcAft>
              </a:pPr>
              <a:r>
                <a:rPr lang="en-US" sz="954" kern="1200" dirty="0">
                  <a:solidFill>
                    <a:schemeClr val="tx1"/>
                  </a:solidFill>
                  <a:latin typeface="+mn-lt"/>
                  <a:ea typeface="+mn-ea"/>
                  <a:cs typeface="+mn-cs"/>
                </a:rPr>
                <a:t>Client D</a:t>
              </a:r>
              <a:endParaRPr lang="en-US" dirty="0"/>
            </a:p>
          </p:txBody>
        </p:sp>
      </p:grpSp>
      <p:sp>
        <p:nvSpPr>
          <p:cNvPr id="26" name="TextBox 25">
            <a:extLst>
              <a:ext uri="{FF2B5EF4-FFF2-40B4-BE49-F238E27FC236}">
                <a16:creationId xmlns:a16="http://schemas.microsoft.com/office/drawing/2014/main" id="{E6141C17-B635-6CFA-FB74-DFA4F331D60D}"/>
              </a:ext>
            </a:extLst>
          </p:cNvPr>
          <p:cNvSpPr txBox="1"/>
          <p:nvPr/>
        </p:nvSpPr>
        <p:spPr>
          <a:xfrm>
            <a:off x="752759" y="577840"/>
            <a:ext cx="4556857" cy="3416320"/>
          </a:xfrm>
          <a:prstGeom prst="rect">
            <a:avLst/>
          </a:prstGeom>
          <a:noFill/>
        </p:spPr>
        <p:txBody>
          <a:bodyPr wrap="square" rtlCol="0">
            <a:spAutoFit/>
          </a:bodyPr>
          <a:lstStyle/>
          <a:p>
            <a:pPr algn="ctr"/>
            <a:r>
              <a:rPr lang="en-US" sz="2400" dirty="0">
                <a:effectLst/>
                <a:latin typeface="Helvetica Neue" panose="02000503000000020004" pitchFamily="2" charset="0"/>
              </a:rPr>
              <a:t>With the rapid growth of IoT and cloud computing, real-time network traffic analysis for detecting anomalies has become critical. Existing systems face challenges such as high computational complexity and high false-positive rates.</a:t>
            </a:r>
          </a:p>
        </p:txBody>
      </p:sp>
    </p:spTree>
    <p:extLst>
      <p:ext uri="{BB962C8B-B14F-4D97-AF65-F5344CB8AC3E}">
        <p14:creationId xmlns:p14="http://schemas.microsoft.com/office/powerpoint/2010/main" val="366416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FABE753E-4156-4486-B269-C34C2220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B9BFE9F-67FE-4BBC-BFED-6AA4C51D0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09373E-1A5D-A4DB-1711-191CD035617F}"/>
              </a:ext>
            </a:extLst>
          </p:cNvPr>
          <p:cNvSpPr txBox="1"/>
          <p:nvPr/>
        </p:nvSpPr>
        <p:spPr>
          <a:xfrm>
            <a:off x="8187269" y="643467"/>
            <a:ext cx="3415612" cy="5571066"/>
          </a:xfrm>
          <a:prstGeom prst="rect">
            <a:avLst/>
          </a:prstGeom>
        </p:spPr>
        <p:txBody>
          <a:bodyPr vert="horz" lIns="91440" tIns="45720" rIns="91440" bIns="45720" rtlCol="0" anchor="ctr">
            <a:normAutofit/>
          </a:bodyPr>
          <a:lstStyle/>
          <a:p>
            <a:pPr algn="ctr" defTabSz="914400">
              <a:lnSpc>
                <a:spcPct val="80000"/>
              </a:lnSpc>
              <a:spcBef>
                <a:spcPct val="0"/>
              </a:spcBef>
              <a:spcAft>
                <a:spcPts val="600"/>
              </a:spcAft>
            </a:pPr>
            <a:r>
              <a:rPr lang="en-US" sz="5000" b="1" cap="all" spc="100" dirty="0">
                <a:solidFill>
                  <a:srgbClr val="FFFFFF"/>
                </a:solidFill>
                <a:latin typeface="+mj-lt"/>
                <a:ea typeface="+mj-ea"/>
                <a:cs typeface="+mj-cs"/>
              </a:rPr>
              <a:t>Data</a:t>
            </a:r>
            <a:r>
              <a:rPr lang="en-US" sz="5000" kern="1200" cap="all" spc="100" baseline="0" dirty="0">
                <a:solidFill>
                  <a:srgbClr val="FFFFFF"/>
                </a:solidFill>
                <a:latin typeface="+mj-lt"/>
                <a:ea typeface="+mj-ea"/>
                <a:cs typeface="+mj-cs"/>
              </a:rPr>
              <a:t> </a:t>
            </a:r>
          </a:p>
          <a:p>
            <a:pPr algn="ctr" defTabSz="914400">
              <a:lnSpc>
                <a:spcPct val="80000"/>
              </a:lnSpc>
              <a:spcBef>
                <a:spcPct val="0"/>
              </a:spcBef>
              <a:spcAft>
                <a:spcPts val="600"/>
              </a:spcAft>
            </a:pPr>
            <a:r>
              <a:rPr lang="en-US" sz="5000" b="1" cap="all" spc="100" dirty="0">
                <a:solidFill>
                  <a:srgbClr val="FFFFFF"/>
                </a:solidFill>
                <a:latin typeface="+mj-lt"/>
                <a:ea typeface="+mj-ea"/>
                <a:cs typeface="+mj-cs"/>
              </a:rPr>
              <a:t>MIRRORING</a:t>
            </a:r>
          </a:p>
        </p:txBody>
      </p:sp>
      <p:grpSp>
        <p:nvGrpSpPr>
          <p:cNvPr id="3" name="Group 2">
            <a:extLst>
              <a:ext uri="{FF2B5EF4-FFF2-40B4-BE49-F238E27FC236}">
                <a16:creationId xmlns:a16="http://schemas.microsoft.com/office/drawing/2014/main" id="{E0A5A286-925E-FB37-1F24-232FD4AFDB1A}"/>
              </a:ext>
            </a:extLst>
          </p:cNvPr>
          <p:cNvGrpSpPr/>
          <p:nvPr/>
        </p:nvGrpSpPr>
        <p:grpSpPr>
          <a:xfrm>
            <a:off x="904875" y="574370"/>
            <a:ext cx="5734051" cy="3799372"/>
            <a:chOff x="1412596" y="446637"/>
            <a:chExt cx="9580760" cy="6348195"/>
          </a:xfrm>
        </p:grpSpPr>
        <p:sp>
          <p:nvSpPr>
            <p:cNvPr id="34" name="Rounded Rectangle 33">
              <a:extLst>
                <a:ext uri="{FF2B5EF4-FFF2-40B4-BE49-F238E27FC236}">
                  <a16:creationId xmlns:a16="http://schemas.microsoft.com/office/drawing/2014/main" id="{AA26EBD5-7733-F04E-9CCF-DDD9EC9FDE1A}"/>
                </a:ext>
              </a:extLst>
            </p:cNvPr>
            <p:cNvSpPr/>
            <p:nvPr/>
          </p:nvSpPr>
          <p:spPr>
            <a:xfrm>
              <a:off x="1412596" y="3843042"/>
              <a:ext cx="3956304" cy="252374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with a colorful screen&#10;&#10;Description automatically generated">
              <a:extLst>
                <a:ext uri="{FF2B5EF4-FFF2-40B4-BE49-F238E27FC236}">
                  <a16:creationId xmlns:a16="http://schemas.microsoft.com/office/drawing/2014/main" id="{22E1C320-852A-A039-062C-D941657CFD8B}"/>
                </a:ext>
              </a:extLst>
            </p:cNvPr>
            <p:cNvPicPr>
              <a:picLocks noChangeAspect="1"/>
            </p:cNvPicPr>
            <p:nvPr/>
          </p:nvPicPr>
          <p:blipFill>
            <a:blip r:embed="rId2"/>
            <a:stretch>
              <a:fillRect/>
            </a:stretch>
          </p:blipFill>
          <p:spPr>
            <a:xfrm>
              <a:off x="7997361" y="515664"/>
              <a:ext cx="2995995" cy="2162938"/>
            </a:xfrm>
            <a:prstGeom prst="rect">
              <a:avLst/>
            </a:prstGeom>
          </p:spPr>
        </p:pic>
        <p:pic>
          <p:nvPicPr>
            <p:cNvPr id="7" name="Picture 6" descr="A computer tower with many buttons&#10;&#10;Description automatically generated">
              <a:extLst>
                <a:ext uri="{FF2B5EF4-FFF2-40B4-BE49-F238E27FC236}">
                  <a16:creationId xmlns:a16="http://schemas.microsoft.com/office/drawing/2014/main" id="{0A9FADDC-1C6F-E002-E46F-67BA18BD3C8A}"/>
                </a:ext>
              </a:extLst>
            </p:cNvPr>
            <p:cNvPicPr>
              <a:picLocks noChangeAspect="1"/>
            </p:cNvPicPr>
            <p:nvPr/>
          </p:nvPicPr>
          <p:blipFill>
            <a:blip r:embed="rId3"/>
            <a:stretch>
              <a:fillRect/>
            </a:stretch>
          </p:blipFill>
          <p:spPr>
            <a:xfrm>
              <a:off x="1967620" y="4408912"/>
              <a:ext cx="1123125" cy="1081109"/>
            </a:xfrm>
            <a:prstGeom prst="rect">
              <a:avLst/>
            </a:prstGeom>
          </p:spPr>
        </p:pic>
        <p:grpSp>
          <p:nvGrpSpPr>
            <p:cNvPr id="12" name="Group 11">
              <a:extLst>
                <a:ext uri="{FF2B5EF4-FFF2-40B4-BE49-F238E27FC236}">
                  <a16:creationId xmlns:a16="http://schemas.microsoft.com/office/drawing/2014/main" id="{EFA7BE29-3515-261B-5C68-8615EDDC5DB6}"/>
                </a:ext>
              </a:extLst>
            </p:cNvPr>
            <p:cNvGrpSpPr/>
            <p:nvPr/>
          </p:nvGrpSpPr>
          <p:grpSpPr>
            <a:xfrm>
              <a:off x="2244427" y="446637"/>
              <a:ext cx="2292644" cy="1888788"/>
              <a:chOff x="4558551" y="-364693"/>
              <a:chExt cx="2843326" cy="2433501"/>
            </a:xfrm>
          </p:grpSpPr>
          <p:pic>
            <p:nvPicPr>
              <p:cNvPr id="22" name="Picture 21" descr="A blue cloud icon with shadow&#10;&#10;Description automatically generated">
                <a:extLst>
                  <a:ext uri="{FF2B5EF4-FFF2-40B4-BE49-F238E27FC236}">
                    <a16:creationId xmlns:a16="http://schemas.microsoft.com/office/drawing/2014/main" id="{295E4F66-C4B8-C24E-B9C7-089A02BC984A}"/>
                  </a:ext>
                </a:extLst>
              </p:cNvPr>
              <p:cNvPicPr>
                <a:picLocks noChangeAspect="1"/>
              </p:cNvPicPr>
              <p:nvPr/>
            </p:nvPicPr>
            <p:blipFill>
              <a:blip r:embed="rId4"/>
              <a:srcRect l="12698" t="19524" r="12382" b="18730"/>
              <a:stretch/>
            </p:blipFill>
            <p:spPr>
              <a:xfrm>
                <a:off x="4558551" y="-364693"/>
                <a:ext cx="2843326" cy="2433501"/>
              </a:xfrm>
              <a:prstGeom prst="rect">
                <a:avLst/>
              </a:prstGeom>
            </p:spPr>
          </p:pic>
          <p:sp>
            <p:nvSpPr>
              <p:cNvPr id="23" name="TextBox 22">
                <a:extLst>
                  <a:ext uri="{FF2B5EF4-FFF2-40B4-BE49-F238E27FC236}">
                    <a16:creationId xmlns:a16="http://schemas.microsoft.com/office/drawing/2014/main" id="{327D9F93-E075-5B58-9F89-9CFB76ECBD27}"/>
                  </a:ext>
                </a:extLst>
              </p:cNvPr>
              <p:cNvSpPr txBox="1"/>
              <p:nvPr/>
            </p:nvSpPr>
            <p:spPr>
              <a:xfrm>
                <a:off x="5075955" y="1370756"/>
                <a:ext cx="1808516" cy="570503"/>
              </a:xfrm>
              <a:prstGeom prst="rect">
                <a:avLst/>
              </a:prstGeom>
              <a:noFill/>
            </p:spPr>
            <p:txBody>
              <a:bodyPr wrap="square" rtlCol="0">
                <a:spAutoFit/>
              </a:bodyPr>
              <a:lstStyle/>
              <a:p>
                <a:pPr algn="ctr" defTabSz="296723">
                  <a:spcAft>
                    <a:spcPts val="354"/>
                  </a:spcAft>
                </a:pPr>
                <a:r>
                  <a:rPr lang="en-US" sz="1298" kern="1200" dirty="0">
                    <a:solidFill>
                      <a:srgbClr val="005A8D"/>
                    </a:solidFill>
                    <a:latin typeface="+mn-lt"/>
                    <a:ea typeface="+mn-ea"/>
                    <a:cs typeface="Baloo Bhaijaan" panose="03080902040302020200" pitchFamily="66" charset="-78"/>
                  </a:rPr>
                  <a:t>Cloud</a:t>
                </a:r>
                <a:endParaRPr lang="en-US" sz="3200" dirty="0">
                  <a:solidFill>
                    <a:schemeClr val="accent1"/>
                  </a:solidFill>
                  <a:latin typeface="Baloo Bhaijaan" panose="03080902040302020200" pitchFamily="66" charset="-78"/>
                  <a:cs typeface="Baloo Bhaijaan" panose="03080902040302020200" pitchFamily="66" charset="-78"/>
                </a:endParaRPr>
              </a:p>
            </p:txBody>
          </p:sp>
        </p:grpSp>
        <p:pic>
          <p:nvPicPr>
            <p:cNvPr id="31" name="Picture 30" descr="A black router with two antennas&#10;&#10;Description automatically generated">
              <a:extLst>
                <a:ext uri="{FF2B5EF4-FFF2-40B4-BE49-F238E27FC236}">
                  <a16:creationId xmlns:a16="http://schemas.microsoft.com/office/drawing/2014/main" id="{98D500AA-C61E-6311-13AA-5AEED322D54C}"/>
                </a:ext>
              </a:extLst>
            </p:cNvPr>
            <p:cNvPicPr>
              <a:picLocks noChangeAspect="1"/>
            </p:cNvPicPr>
            <p:nvPr/>
          </p:nvPicPr>
          <p:blipFill>
            <a:blip r:embed="rId5"/>
            <a:stretch>
              <a:fillRect/>
            </a:stretch>
          </p:blipFill>
          <p:spPr>
            <a:xfrm>
              <a:off x="8703722" y="4404267"/>
              <a:ext cx="1583278" cy="1401293"/>
            </a:xfrm>
            <a:prstGeom prst="rect">
              <a:avLst/>
            </a:prstGeom>
          </p:spPr>
        </p:pic>
        <p:pic>
          <p:nvPicPr>
            <p:cNvPr id="32" name="Picture 31" descr="A computer tower with many buttons&#10;&#10;Description automatically generated">
              <a:extLst>
                <a:ext uri="{FF2B5EF4-FFF2-40B4-BE49-F238E27FC236}">
                  <a16:creationId xmlns:a16="http://schemas.microsoft.com/office/drawing/2014/main" id="{4A0F3380-9C49-2F48-8CA5-763AA14BAB47}"/>
                </a:ext>
              </a:extLst>
            </p:cNvPr>
            <p:cNvPicPr>
              <a:picLocks noChangeAspect="1"/>
            </p:cNvPicPr>
            <p:nvPr/>
          </p:nvPicPr>
          <p:blipFill>
            <a:blip r:embed="rId3"/>
            <a:stretch>
              <a:fillRect/>
            </a:stretch>
          </p:blipFill>
          <p:spPr>
            <a:xfrm>
              <a:off x="3770119" y="4420532"/>
              <a:ext cx="1123125" cy="1081109"/>
            </a:xfrm>
            <a:prstGeom prst="rect">
              <a:avLst/>
            </a:prstGeom>
          </p:spPr>
        </p:pic>
        <p:cxnSp>
          <p:nvCxnSpPr>
            <p:cNvPr id="36" name="Straight Arrow Connector 35">
              <a:extLst>
                <a:ext uri="{FF2B5EF4-FFF2-40B4-BE49-F238E27FC236}">
                  <a16:creationId xmlns:a16="http://schemas.microsoft.com/office/drawing/2014/main" id="{887688EB-EE1A-78EA-4BCD-A5B0A8E2C8D6}"/>
                </a:ext>
              </a:extLst>
            </p:cNvPr>
            <p:cNvCxnSpPr>
              <a:cxnSpLocks/>
              <a:stCxn id="22" idx="2"/>
              <a:endCxn id="34" idx="0"/>
            </p:cNvCxnSpPr>
            <p:nvPr/>
          </p:nvCxnSpPr>
          <p:spPr>
            <a:xfrm flipH="1">
              <a:off x="3390748" y="2335425"/>
              <a:ext cx="1" cy="15076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D46DA63-A5A9-E298-E997-C3206C5FB013}"/>
                </a:ext>
              </a:extLst>
            </p:cNvPr>
            <p:cNvCxnSpPr>
              <a:cxnSpLocks/>
              <a:stCxn id="7" idx="3"/>
              <a:endCxn id="32" idx="1"/>
            </p:cNvCxnSpPr>
            <p:nvPr/>
          </p:nvCxnSpPr>
          <p:spPr>
            <a:xfrm>
              <a:off x="3090745" y="4949467"/>
              <a:ext cx="679374" cy="116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2774F5-AA3B-ED40-DE43-BBF1149A93A9}"/>
                </a:ext>
              </a:extLst>
            </p:cNvPr>
            <p:cNvCxnSpPr>
              <a:cxnSpLocks/>
              <a:stCxn id="34" idx="3"/>
              <a:endCxn id="31" idx="1"/>
            </p:cNvCxnSpPr>
            <p:nvPr/>
          </p:nvCxnSpPr>
          <p:spPr>
            <a:xfrm>
              <a:off x="5368900" y="5104914"/>
              <a:ext cx="33348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90E8AF-01E9-8AF5-4F68-0EE279E101D4}"/>
                </a:ext>
              </a:extLst>
            </p:cNvPr>
            <p:cNvCxnSpPr>
              <a:cxnSpLocks/>
              <a:stCxn id="31" idx="0"/>
              <a:endCxn id="4" idx="2"/>
            </p:cNvCxnSpPr>
            <p:nvPr/>
          </p:nvCxnSpPr>
          <p:spPr>
            <a:xfrm flipH="1" flipV="1">
              <a:off x="9495359" y="2678602"/>
              <a:ext cx="2" cy="172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56F2D77-61C1-0499-6962-4C9778873F48}"/>
                </a:ext>
              </a:extLst>
            </p:cNvPr>
            <p:cNvSpPr txBox="1"/>
            <p:nvPr/>
          </p:nvSpPr>
          <p:spPr>
            <a:xfrm>
              <a:off x="9878948" y="2405217"/>
              <a:ext cx="1114408" cy="369332"/>
            </a:xfrm>
            <a:prstGeom prst="rect">
              <a:avLst/>
            </a:prstGeom>
            <a:noFill/>
          </p:spPr>
          <p:txBody>
            <a:bodyPr wrap="none" rtlCol="0">
              <a:spAutoFit/>
            </a:bodyPr>
            <a:lstStyle/>
            <a:p>
              <a:pPr defTabSz="269748">
                <a:spcAft>
                  <a:spcPts val="600"/>
                </a:spcAft>
              </a:pPr>
              <a:r>
                <a:rPr lang="en-US" sz="1062" kern="1200">
                  <a:solidFill>
                    <a:schemeClr val="tx1"/>
                  </a:solidFill>
                  <a:latin typeface="+mn-lt"/>
                  <a:ea typeface="+mn-ea"/>
                  <a:cs typeface="+mn-cs"/>
                </a:rPr>
                <a:t>END USER</a:t>
              </a:r>
              <a:endParaRPr lang="en-US"/>
            </a:p>
          </p:txBody>
        </p:sp>
        <p:sp>
          <p:nvSpPr>
            <p:cNvPr id="57" name="TextBox 56">
              <a:extLst>
                <a:ext uri="{FF2B5EF4-FFF2-40B4-BE49-F238E27FC236}">
                  <a16:creationId xmlns:a16="http://schemas.microsoft.com/office/drawing/2014/main" id="{12B8F0F6-13F8-89DC-A12D-38A63B4EC292}"/>
                </a:ext>
              </a:extLst>
            </p:cNvPr>
            <p:cNvSpPr txBox="1"/>
            <p:nvPr/>
          </p:nvSpPr>
          <p:spPr>
            <a:xfrm>
              <a:off x="9027924" y="5997454"/>
              <a:ext cx="934871" cy="369332"/>
            </a:xfrm>
            <a:prstGeom prst="rect">
              <a:avLst/>
            </a:prstGeom>
            <a:noFill/>
          </p:spPr>
          <p:txBody>
            <a:bodyPr wrap="none" rtlCol="0">
              <a:spAutoFit/>
            </a:bodyPr>
            <a:lstStyle/>
            <a:p>
              <a:pPr defTabSz="269748">
                <a:spcAft>
                  <a:spcPts val="600"/>
                </a:spcAft>
              </a:pPr>
              <a:r>
                <a:rPr lang="en-US" sz="1062" kern="1200">
                  <a:solidFill>
                    <a:schemeClr val="tx1"/>
                  </a:solidFill>
                  <a:latin typeface="+mn-lt"/>
                  <a:ea typeface="+mn-ea"/>
                  <a:cs typeface="+mn-cs"/>
                </a:rPr>
                <a:t>ROUTER</a:t>
              </a:r>
              <a:endParaRPr lang="en-US"/>
            </a:p>
          </p:txBody>
        </p:sp>
        <p:sp>
          <p:nvSpPr>
            <p:cNvPr id="58" name="TextBox 57">
              <a:extLst>
                <a:ext uri="{FF2B5EF4-FFF2-40B4-BE49-F238E27FC236}">
                  <a16:creationId xmlns:a16="http://schemas.microsoft.com/office/drawing/2014/main" id="{F8AEC0CE-27A1-C0FE-3EFF-CA197251253F}"/>
                </a:ext>
              </a:extLst>
            </p:cNvPr>
            <p:cNvSpPr txBox="1"/>
            <p:nvPr/>
          </p:nvSpPr>
          <p:spPr>
            <a:xfrm>
              <a:off x="2312190" y="5805560"/>
              <a:ext cx="2306785" cy="369332"/>
            </a:xfrm>
            <a:prstGeom prst="rect">
              <a:avLst/>
            </a:prstGeom>
            <a:noFill/>
          </p:spPr>
          <p:txBody>
            <a:bodyPr wrap="none" rtlCol="0">
              <a:spAutoFit/>
            </a:bodyPr>
            <a:lstStyle/>
            <a:p>
              <a:pPr defTabSz="269748">
                <a:spcAft>
                  <a:spcPts val="600"/>
                </a:spcAft>
              </a:pPr>
              <a:r>
                <a:rPr lang="en-US" sz="1062" kern="1200">
                  <a:solidFill>
                    <a:schemeClr val="tx1"/>
                  </a:solidFill>
                  <a:latin typeface="+mn-lt"/>
                  <a:ea typeface="+mn-ea"/>
                  <a:cs typeface="+mn-cs"/>
                </a:rPr>
                <a:t>ANOMALY DETECTION</a:t>
              </a:r>
              <a:endParaRPr lang="en-US"/>
            </a:p>
          </p:txBody>
        </p:sp>
        <p:sp>
          <p:nvSpPr>
            <p:cNvPr id="59" name="TextBox 58">
              <a:extLst>
                <a:ext uri="{FF2B5EF4-FFF2-40B4-BE49-F238E27FC236}">
                  <a16:creationId xmlns:a16="http://schemas.microsoft.com/office/drawing/2014/main" id="{628D4D0F-906F-10CC-ACF8-46012B696F76}"/>
                </a:ext>
              </a:extLst>
            </p:cNvPr>
            <p:cNvSpPr txBox="1"/>
            <p:nvPr/>
          </p:nvSpPr>
          <p:spPr>
            <a:xfrm>
              <a:off x="2684182" y="6425500"/>
              <a:ext cx="1562800" cy="369332"/>
            </a:xfrm>
            <a:prstGeom prst="rect">
              <a:avLst/>
            </a:prstGeom>
            <a:noFill/>
          </p:spPr>
          <p:txBody>
            <a:bodyPr wrap="none" rtlCol="0">
              <a:spAutoFit/>
            </a:bodyPr>
            <a:lstStyle/>
            <a:p>
              <a:pPr defTabSz="269748">
                <a:spcAft>
                  <a:spcPts val="600"/>
                </a:spcAft>
              </a:pPr>
              <a:r>
                <a:rPr lang="en-US" sz="1062" kern="1200">
                  <a:solidFill>
                    <a:schemeClr val="tx1"/>
                  </a:solidFill>
                  <a:latin typeface="+mn-lt"/>
                  <a:ea typeface="+mn-ea"/>
                  <a:cs typeface="+mn-cs"/>
                </a:rPr>
                <a:t>LOCAL SERVER</a:t>
              </a:r>
              <a:endParaRPr lang="en-US"/>
            </a:p>
          </p:txBody>
        </p:sp>
        <p:sp>
          <p:nvSpPr>
            <p:cNvPr id="60" name="TextBox 59">
              <a:extLst>
                <a:ext uri="{FF2B5EF4-FFF2-40B4-BE49-F238E27FC236}">
                  <a16:creationId xmlns:a16="http://schemas.microsoft.com/office/drawing/2014/main" id="{68DC6C33-70F6-6CA5-783D-16443590FA64}"/>
                </a:ext>
              </a:extLst>
            </p:cNvPr>
            <p:cNvSpPr txBox="1"/>
            <p:nvPr/>
          </p:nvSpPr>
          <p:spPr>
            <a:xfrm>
              <a:off x="2430782" y="3980866"/>
              <a:ext cx="324128" cy="369332"/>
            </a:xfrm>
            <a:prstGeom prst="rect">
              <a:avLst/>
            </a:prstGeom>
            <a:noFill/>
          </p:spPr>
          <p:txBody>
            <a:bodyPr wrap="none" rtlCol="0">
              <a:spAutoFit/>
            </a:bodyPr>
            <a:lstStyle/>
            <a:p>
              <a:pPr defTabSz="269748">
                <a:spcAft>
                  <a:spcPts val="600"/>
                </a:spcAft>
              </a:pPr>
              <a:r>
                <a:rPr lang="en-US" sz="1062" kern="1200">
                  <a:solidFill>
                    <a:schemeClr val="tx1"/>
                  </a:solidFill>
                  <a:latin typeface="+mn-lt"/>
                  <a:ea typeface="+mn-ea"/>
                  <a:cs typeface="+mn-cs"/>
                </a:rPr>
                <a:t>A</a:t>
              </a:r>
              <a:endParaRPr lang="en-US"/>
            </a:p>
          </p:txBody>
        </p:sp>
        <p:sp>
          <p:nvSpPr>
            <p:cNvPr id="61" name="TextBox 60">
              <a:extLst>
                <a:ext uri="{FF2B5EF4-FFF2-40B4-BE49-F238E27FC236}">
                  <a16:creationId xmlns:a16="http://schemas.microsoft.com/office/drawing/2014/main" id="{5DFDCB58-36DC-7A82-112C-3F510604E32D}"/>
                </a:ext>
              </a:extLst>
            </p:cNvPr>
            <p:cNvSpPr txBox="1"/>
            <p:nvPr/>
          </p:nvSpPr>
          <p:spPr>
            <a:xfrm>
              <a:off x="4245091" y="3980866"/>
              <a:ext cx="300082" cy="369332"/>
            </a:xfrm>
            <a:prstGeom prst="rect">
              <a:avLst/>
            </a:prstGeom>
            <a:noFill/>
          </p:spPr>
          <p:txBody>
            <a:bodyPr wrap="square" rtlCol="0">
              <a:spAutoFit/>
            </a:bodyPr>
            <a:lstStyle/>
            <a:p>
              <a:pPr defTabSz="269748">
                <a:spcAft>
                  <a:spcPts val="600"/>
                </a:spcAft>
              </a:pPr>
              <a:r>
                <a:rPr lang="en-US" sz="1062" kern="1200">
                  <a:solidFill>
                    <a:schemeClr val="tx1"/>
                  </a:solidFill>
                  <a:latin typeface="+mn-lt"/>
                  <a:ea typeface="+mn-ea"/>
                  <a:cs typeface="+mn-cs"/>
                </a:rPr>
                <a:t>B</a:t>
              </a:r>
              <a:endParaRPr lang="en-US"/>
            </a:p>
          </p:txBody>
        </p:sp>
        <p:cxnSp>
          <p:nvCxnSpPr>
            <p:cNvPr id="65" name="Straight Arrow Connector 64">
              <a:extLst>
                <a:ext uri="{FF2B5EF4-FFF2-40B4-BE49-F238E27FC236}">
                  <a16:creationId xmlns:a16="http://schemas.microsoft.com/office/drawing/2014/main" id="{734E73F8-2041-5F0F-A64E-597BFAC08350}"/>
                </a:ext>
              </a:extLst>
            </p:cNvPr>
            <p:cNvCxnSpPr>
              <a:cxnSpLocks/>
            </p:cNvCxnSpPr>
            <p:nvPr/>
          </p:nvCxnSpPr>
          <p:spPr>
            <a:xfrm>
              <a:off x="3092533" y="5101867"/>
              <a:ext cx="679374" cy="116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C3B3FF8-E27E-2AC5-87C2-AB542FF7315E}"/>
                </a:ext>
              </a:extLst>
            </p:cNvPr>
            <p:cNvCxnSpPr>
              <a:cxnSpLocks/>
            </p:cNvCxnSpPr>
            <p:nvPr/>
          </p:nvCxnSpPr>
          <p:spPr>
            <a:xfrm>
              <a:off x="3094321" y="4791692"/>
              <a:ext cx="679374" cy="116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AC95CE2-B16B-9E40-AD48-C44FB9C2F474}"/>
              </a:ext>
            </a:extLst>
          </p:cNvPr>
          <p:cNvSpPr txBox="1"/>
          <p:nvPr/>
        </p:nvSpPr>
        <p:spPr>
          <a:xfrm>
            <a:off x="420578" y="5007884"/>
            <a:ext cx="6702646" cy="1477328"/>
          </a:xfrm>
          <a:prstGeom prst="rect">
            <a:avLst/>
          </a:prstGeom>
          <a:noFill/>
        </p:spPr>
        <p:txBody>
          <a:bodyPr wrap="square" rtlCol="0">
            <a:spAutoFit/>
          </a:bodyPr>
          <a:lstStyle/>
          <a:p>
            <a:r>
              <a:rPr lang="en-US" b="1" dirty="0"/>
              <a:t>Data mirroring</a:t>
            </a:r>
            <a:r>
              <a:rPr lang="en-US" dirty="0"/>
              <a:t> is a technique used in cloud computing and other distributed systems to replicate data across multiple locations or devices. This redundancy ensures that if one location fails, the data can still be accessed from another.</a:t>
            </a:r>
          </a:p>
          <a:p>
            <a:endParaRPr lang="en-US" dirty="0"/>
          </a:p>
        </p:txBody>
      </p:sp>
    </p:spTree>
    <p:extLst>
      <p:ext uri="{BB962C8B-B14F-4D97-AF65-F5344CB8AC3E}">
        <p14:creationId xmlns:p14="http://schemas.microsoft.com/office/powerpoint/2010/main" val="161002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648D34D-293D-E3F6-0E9F-4A869EF063EA}"/>
              </a:ext>
            </a:extLst>
          </p:cNvPr>
          <p:cNvSpPr txBox="1"/>
          <p:nvPr/>
        </p:nvSpPr>
        <p:spPr>
          <a:xfrm>
            <a:off x="643468" y="643467"/>
            <a:ext cx="3415612" cy="5571066"/>
          </a:xfrm>
          <a:prstGeom prst="rect">
            <a:avLst/>
          </a:prstGeom>
        </p:spPr>
        <p:txBody>
          <a:bodyPr vert="horz" lIns="91440" tIns="45720" rIns="91440" bIns="45720" rtlCol="0" anchor="ctr">
            <a:normAutofit/>
          </a:bodyPr>
          <a:lstStyle/>
          <a:p>
            <a:pPr algn="ctr" defTabSz="914400">
              <a:lnSpc>
                <a:spcPct val="80000"/>
              </a:lnSpc>
              <a:spcBef>
                <a:spcPct val="0"/>
              </a:spcBef>
              <a:spcAft>
                <a:spcPts val="600"/>
              </a:spcAft>
            </a:pPr>
            <a:r>
              <a:rPr lang="en-US" sz="5000" b="1" kern="1200" cap="all" spc="100" baseline="0" dirty="0">
                <a:solidFill>
                  <a:srgbClr val="FFFFFF"/>
                </a:solidFill>
                <a:latin typeface="+mj-lt"/>
                <a:ea typeface="+mj-ea"/>
                <a:cs typeface="+mj-cs"/>
              </a:rPr>
              <a:t>Anomaly Detection Using Data Mirroring</a:t>
            </a:r>
          </a:p>
          <a:p>
            <a:pPr defTabSz="914400">
              <a:lnSpc>
                <a:spcPct val="80000"/>
              </a:lnSpc>
              <a:spcBef>
                <a:spcPct val="0"/>
              </a:spcBef>
              <a:spcAft>
                <a:spcPts val="600"/>
              </a:spcAft>
            </a:pPr>
            <a:endParaRPr lang="en-US" sz="5000" kern="1200" cap="all" spc="100" baseline="0" dirty="0">
              <a:solidFill>
                <a:srgbClr val="FFFFFF"/>
              </a:solidFill>
              <a:latin typeface="+mj-lt"/>
              <a:ea typeface="+mj-ea"/>
              <a:cs typeface="+mj-cs"/>
            </a:endParaRPr>
          </a:p>
        </p:txBody>
      </p:sp>
      <p:graphicFrame>
        <p:nvGraphicFramePr>
          <p:cNvPr id="10" name="TextBox 2">
            <a:extLst>
              <a:ext uri="{FF2B5EF4-FFF2-40B4-BE49-F238E27FC236}">
                <a16:creationId xmlns:a16="http://schemas.microsoft.com/office/drawing/2014/main" id="{9757DC76-59D8-69E4-6DB6-1B3AC5C1AE17}"/>
              </a:ext>
            </a:extLst>
          </p:cNvPr>
          <p:cNvGraphicFramePr/>
          <p:nvPr>
            <p:extLst>
              <p:ext uri="{D42A27DB-BD31-4B8C-83A1-F6EECF244321}">
                <p14:modId xmlns:p14="http://schemas.microsoft.com/office/powerpoint/2010/main" val="2808914492"/>
              </p:ext>
            </p:extLst>
          </p:nvPr>
        </p:nvGraphicFramePr>
        <p:xfrm>
          <a:off x="5124893" y="425302"/>
          <a:ext cx="6698512" cy="6081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548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6A9059-86D3-6343-40EC-53329476725C}"/>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sz="4400" b="1" dirty="0">
                <a:effectLst/>
              </a:rPr>
              <a:t>Challenges in anomaly detection</a:t>
            </a:r>
            <a:endParaRPr lang="en-US" sz="4400" dirty="0"/>
          </a:p>
        </p:txBody>
      </p:sp>
      <p:sp>
        <p:nvSpPr>
          <p:cNvPr id="16" name="TextBox 15">
            <a:extLst>
              <a:ext uri="{FF2B5EF4-FFF2-40B4-BE49-F238E27FC236}">
                <a16:creationId xmlns:a16="http://schemas.microsoft.com/office/drawing/2014/main" id="{7C8AF2ED-F9C2-CAC3-DC9F-26D2D82E6341}"/>
              </a:ext>
            </a:extLst>
          </p:cNvPr>
          <p:cNvSpPr txBox="1"/>
          <p:nvPr/>
        </p:nvSpPr>
        <p:spPr>
          <a:xfrm>
            <a:off x="762000" y="2340864"/>
            <a:ext cx="6328927" cy="3319272"/>
          </a:xfrm>
          <a:prstGeom prst="rect">
            <a:avLst/>
          </a:prstGeom>
        </p:spPr>
        <p:txBody>
          <a:bodyPr vert="horz" lIns="45720" tIns="45720" rIns="45720" bIns="45720" rtlCol="0">
            <a:normAutofit fontScale="92500" lnSpcReduction="20000"/>
          </a:bodyPr>
          <a:lstStyle/>
          <a:p>
            <a:pPr marL="342900" marR="0" lvl="0" indent="-342900" defTabSz="914400">
              <a:lnSpc>
                <a:spcPct val="90000"/>
              </a:lnSpc>
              <a:spcBef>
                <a:spcPts val="0"/>
              </a:spcBef>
              <a:spcAft>
                <a:spcPts val="800"/>
              </a:spcAft>
              <a:buClr>
                <a:schemeClr val="accent1"/>
              </a:buClr>
              <a:buFont typeface="Arial" panose="020B0604020202020204" pitchFamily="34" charset="0"/>
              <a:buChar char="•"/>
              <a:tabLst>
                <a:tab pos="2343150" algn="l"/>
              </a:tabLst>
            </a:pPr>
            <a:r>
              <a:rPr lang="en-US" sz="2000" b="1" dirty="0">
                <a:effectLst/>
              </a:rPr>
              <a:t>Defining normality:</a:t>
            </a:r>
            <a:r>
              <a:rPr lang="en-US" sz="2000" dirty="0">
                <a:effectLst/>
              </a:rPr>
              <a:t> Determining what constitutes a normal pattern can be challenging, especially in complex datasets.</a:t>
            </a:r>
          </a:p>
          <a:p>
            <a:pPr marR="0" lvl="0" defTabSz="914400">
              <a:lnSpc>
                <a:spcPct val="90000"/>
              </a:lnSpc>
              <a:spcBef>
                <a:spcPts val="0"/>
              </a:spcBef>
              <a:spcAft>
                <a:spcPts val="800"/>
              </a:spcAft>
              <a:buClr>
                <a:schemeClr val="accent1"/>
              </a:buClr>
              <a:tabLst>
                <a:tab pos="2343150" algn="l"/>
              </a:tabLst>
            </a:pPr>
            <a:endParaRPr lang="en-US" sz="2000" dirty="0">
              <a:effectLst/>
            </a:endParaRPr>
          </a:p>
          <a:p>
            <a:pPr marL="342900" marR="0" lvl="0" indent="-342900" defTabSz="914400">
              <a:lnSpc>
                <a:spcPct val="90000"/>
              </a:lnSpc>
              <a:spcBef>
                <a:spcPts val="0"/>
              </a:spcBef>
              <a:spcAft>
                <a:spcPts val="800"/>
              </a:spcAft>
              <a:buClr>
                <a:schemeClr val="accent1"/>
              </a:buClr>
              <a:buFont typeface="Arial" panose="020B0604020202020204" pitchFamily="34" charset="0"/>
              <a:buChar char="•"/>
              <a:tabLst>
                <a:tab pos="2343150" algn="l"/>
              </a:tabLst>
            </a:pPr>
            <a:r>
              <a:rPr lang="en-US" sz="2000" b="1" dirty="0">
                <a:effectLst/>
              </a:rPr>
              <a:t>Class imbalance:</a:t>
            </a:r>
            <a:r>
              <a:rPr lang="en-US" sz="2000" dirty="0">
                <a:effectLst/>
              </a:rPr>
              <a:t> In many cases, anomalies are rare events, leading to imbalanced datasets that can bias the detection process.</a:t>
            </a:r>
          </a:p>
          <a:p>
            <a:pPr marR="0" lvl="0" defTabSz="914400">
              <a:lnSpc>
                <a:spcPct val="90000"/>
              </a:lnSpc>
              <a:spcBef>
                <a:spcPts val="0"/>
              </a:spcBef>
              <a:spcAft>
                <a:spcPts val="800"/>
              </a:spcAft>
              <a:buClr>
                <a:schemeClr val="accent1"/>
              </a:buClr>
              <a:tabLst>
                <a:tab pos="2343150" algn="l"/>
              </a:tabLst>
            </a:pPr>
            <a:endParaRPr lang="en-US" sz="2000" dirty="0">
              <a:effectLst/>
            </a:endParaRPr>
          </a:p>
          <a:p>
            <a:pPr marL="342900" marR="0" lvl="0" indent="-342900" defTabSz="914400">
              <a:lnSpc>
                <a:spcPct val="90000"/>
              </a:lnSpc>
              <a:spcBef>
                <a:spcPts val="0"/>
              </a:spcBef>
              <a:spcAft>
                <a:spcPts val="800"/>
              </a:spcAft>
              <a:buClr>
                <a:schemeClr val="accent1"/>
              </a:buClr>
              <a:buFont typeface="Arial" panose="020B0604020202020204" pitchFamily="34" charset="0"/>
              <a:buChar char="•"/>
              <a:tabLst>
                <a:tab pos="2343150" algn="l"/>
              </a:tabLst>
            </a:pPr>
            <a:r>
              <a:rPr lang="en-US" sz="2000" b="1" dirty="0">
                <a:effectLst/>
              </a:rPr>
              <a:t>Noise:</a:t>
            </a:r>
            <a:r>
              <a:rPr lang="en-US" sz="2000" dirty="0">
                <a:effectLst/>
              </a:rPr>
              <a:t> Noise in the data can make it difficult to accurately identify anomalies.</a:t>
            </a:r>
          </a:p>
          <a:p>
            <a:pPr marR="0" lvl="0" defTabSz="914400">
              <a:lnSpc>
                <a:spcPct val="90000"/>
              </a:lnSpc>
              <a:spcBef>
                <a:spcPts val="0"/>
              </a:spcBef>
              <a:spcAft>
                <a:spcPts val="800"/>
              </a:spcAft>
              <a:buClr>
                <a:schemeClr val="accent1"/>
              </a:buClr>
              <a:tabLst>
                <a:tab pos="2343150" algn="l"/>
              </a:tabLst>
            </a:pPr>
            <a:endParaRPr lang="en-US" sz="2000" dirty="0">
              <a:effectLst/>
            </a:endParaRPr>
          </a:p>
          <a:p>
            <a:pPr marL="342900" marR="0" lvl="0" indent="-342900" defTabSz="914400">
              <a:lnSpc>
                <a:spcPct val="90000"/>
              </a:lnSpc>
              <a:spcBef>
                <a:spcPts val="0"/>
              </a:spcBef>
              <a:spcAft>
                <a:spcPts val="800"/>
              </a:spcAft>
              <a:buClr>
                <a:schemeClr val="accent1"/>
              </a:buClr>
              <a:buFont typeface="Arial" panose="020B0604020202020204" pitchFamily="34" charset="0"/>
              <a:buChar char="•"/>
              <a:tabLst>
                <a:tab pos="2343150" algn="l"/>
              </a:tabLst>
            </a:pPr>
            <a:r>
              <a:rPr lang="en-US" sz="2000" b="1" dirty="0">
                <a:effectLst/>
              </a:rPr>
              <a:t>Novelty:</a:t>
            </a:r>
            <a:r>
              <a:rPr lang="en-US" sz="2000" dirty="0">
                <a:effectLst/>
              </a:rPr>
              <a:t> Detecting new types of anomalies that have not been seen before can be challenging.</a:t>
            </a:r>
          </a:p>
        </p:txBody>
      </p:sp>
      <p:pic>
        <p:nvPicPr>
          <p:cNvPr id="17" name="Picture 16" descr="An abstract design with lines and financial symbols">
            <a:extLst>
              <a:ext uri="{FF2B5EF4-FFF2-40B4-BE49-F238E27FC236}">
                <a16:creationId xmlns:a16="http://schemas.microsoft.com/office/drawing/2014/main" id="{2FD7D425-C903-E9A9-C252-C78071909DEA}"/>
              </a:ext>
            </a:extLst>
          </p:cNvPr>
          <p:cNvPicPr>
            <a:picLocks noChangeAspect="1"/>
          </p:cNvPicPr>
          <p:nvPr/>
        </p:nvPicPr>
        <p:blipFill>
          <a:blip r:embed="rId2"/>
          <a:srcRect l="27059" r="27951"/>
          <a:stretch/>
        </p:blipFill>
        <p:spPr>
          <a:xfrm>
            <a:off x="7552266" y="10"/>
            <a:ext cx="4639733" cy="6857990"/>
          </a:xfrm>
          <a:prstGeom prst="rect">
            <a:avLst/>
          </a:prstGeom>
        </p:spPr>
      </p:pic>
    </p:spTree>
    <p:extLst>
      <p:ext uri="{BB962C8B-B14F-4D97-AF65-F5344CB8AC3E}">
        <p14:creationId xmlns:p14="http://schemas.microsoft.com/office/powerpoint/2010/main" val="4107183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464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CD62B-3280-2F39-73D1-05A419601398}"/>
              </a:ext>
            </a:extLst>
          </p:cNvPr>
          <p:cNvSpPr>
            <a:spLocks noGrp="1"/>
          </p:cNvSpPr>
          <p:nvPr>
            <p:ph type="title"/>
          </p:nvPr>
        </p:nvSpPr>
        <p:spPr>
          <a:xfrm>
            <a:off x="1024128" y="585216"/>
            <a:ext cx="6007027" cy="1499616"/>
          </a:xfrm>
        </p:spPr>
        <p:txBody>
          <a:bodyPr vert="horz" lIns="91440" tIns="45720" rIns="91440" bIns="45720" rtlCol="0" anchor="ctr">
            <a:normAutofit/>
          </a:bodyPr>
          <a:lstStyle/>
          <a:p>
            <a:r>
              <a:rPr lang="en-US" b="1" dirty="0">
                <a:solidFill>
                  <a:srgbClr val="FFFFFF"/>
                </a:solidFill>
                <a:effectLst/>
              </a:rPr>
              <a:t>Possible Solutions</a:t>
            </a:r>
            <a:endParaRPr lang="en-US" dirty="0">
              <a:solidFill>
                <a:srgbClr val="FFFFFF"/>
              </a:solidFill>
            </a:endParaRPr>
          </a:p>
        </p:txBody>
      </p:sp>
      <p:cxnSp>
        <p:nvCxnSpPr>
          <p:cNvPr id="28" name="Straight Connector 27">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BA44CD-36C2-771E-1443-DFCAB3AADF58}"/>
              </a:ext>
            </a:extLst>
          </p:cNvPr>
          <p:cNvSpPr txBox="1"/>
          <p:nvPr/>
        </p:nvSpPr>
        <p:spPr>
          <a:xfrm>
            <a:off x="1024128" y="2392326"/>
            <a:ext cx="6007027" cy="3009014"/>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a:solidFill>
                  <a:srgbClr val="FFFFFF"/>
                </a:solidFill>
                <a:effectLst/>
              </a:rPr>
              <a:t>A hybrid model leveraging an improved version of GWO (</a:t>
            </a:r>
            <a:r>
              <a:rPr lang="en-US" dirty="0" err="1">
                <a:solidFill>
                  <a:srgbClr val="FFFFFF"/>
                </a:solidFill>
                <a:effectLst/>
              </a:rPr>
              <a:t>ImGWO</a:t>
            </a:r>
            <a:r>
              <a:rPr lang="en-US" dirty="0">
                <a:solidFill>
                  <a:srgbClr val="FFFFFF"/>
                </a:solidFill>
                <a:effectLst/>
              </a:rPr>
              <a:t>) for feature selection and CNN (</a:t>
            </a:r>
            <a:r>
              <a:rPr lang="en-US" dirty="0" err="1">
                <a:solidFill>
                  <a:srgbClr val="FFFFFF"/>
                </a:solidFill>
                <a:effectLst/>
              </a:rPr>
              <a:t>ImCNN</a:t>
            </a:r>
            <a:r>
              <a:rPr lang="en-US" dirty="0">
                <a:solidFill>
                  <a:srgbClr val="FFFFFF"/>
                </a:solidFill>
                <a:effectLst/>
              </a:rPr>
              <a:t>) for classification. </a:t>
            </a:r>
            <a:r>
              <a:rPr lang="en-US" dirty="0" err="1">
                <a:solidFill>
                  <a:srgbClr val="FFFFFF"/>
                </a:solidFill>
                <a:effectLst/>
              </a:rPr>
              <a:t>ImGWO</a:t>
            </a:r>
            <a:r>
              <a:rPr lang="en-US" dirty="0">
                <a:solidFill>
                  <a:srgbClr val="FFFFFF"/>
                </a:solidFill>
                <a:effectLst/>
              </a:rPr>
              <a:t> optimizes the selection of features, while </a:t>
            </a:r>
            <a:r>
              <a:rPr lang="en-US" dirty="0" err="1">
                <a:solidFill>
                  <a:srgbClr val="FFFFFF"/>
                </a:solidFill>
                <a:effectLst/>
              </a:rPr>
              <a:t>ImCNN</a:t>
            </a:r>
            <a:r>
              <a:rPr lang="en-US" dirty="0">
                <a:solidFill>
                  <a:srgbClr val="FFFFFF"/>
                </a:solidFill>
                <a:effectLst/>
              </a:rPr>
              <a:t> enhances classification accuracy using a refined dropout function to prevent overfitting.</a:t>
            </a:r>
          </a:p>
          <a:p>
            <a:pPr defTabSz="914400">
              <a:lnSpc>
                <a:spcPct val="90000"/>
              </a:lnSpc>
              <a:spcAft>
                <a:spcPts val="600"/>
              </a:spcAft>
              <a:buClr>
                <a:schemeClr val="accent1"/>
              </a:buClr>
            </a:pPr>
            <a:endParaRPr lang="en-US" dirty="0">
              <a:solidFill>
                <a:srgbClr val="FFFFFF"/>
              </a:solidFill>
            </a:endParaRPr>
          </a:p>
          <a:p>
            <a:pPr defTabSz="914400">
              <a:lnSpc>
                <a:spcPct val="90000"/>
              </a:lnSpc>
              <a:spcAft>
                <a:spcPts val="600"/>
              </a:spcAft>
              <a:buClr>
                <a:schemeClr val="accent1"/>
              </a:buClr>
            </a:pPr>
            <a:r>
              <a:rPr lang="en-US" dirty="0">
                <a:solidFill>
                  <a:srgbClr val="FFFFFF"/>
                </a:solidFill>
              </a:rPr>
              <a:t>In the first phase, </a:t>
            </a:r>
            <a:r>
              <a:rPr lang="en-US" dirty="0" err="1">
                <a:solidFill>
                  <a:srgbClr val="FFFFFF"/>
                </a:solidFill>
              </a:rPr>
              <a:t>ImGWO</a:t>
            </a:r>
            <a:r>
              <a:rPr lang="en-US" dirty="0">
                <a:solidFill>
                  <a:srgbClr val="FFFFFF"/>
                </a:solidFill>
              </a:rPr>
              <a:t> is used for feature selection in order to obtain an optimal trade-off between two objectives, i.e., reduced error rate and feature-set minimization. In the second phase, </a:t>
            </a:r>
            <a:r>
              <a:rPr lang="en-US" dirty="0" err="1">
                <a:solidFill>
                  <a:srgbClr val="FFFFFF"/>
                </a:solidFill>
              </a:rPr>
              <a:t>ImCNN</a:t>
            </a:r>
            <a:r>
              <a:rPr lang="en-US" dirty="0">
                <a:solidFill>
                  <a:srgbClr val="FFFFFF"/>
                </a:solidFill>
              </a:rPr>
              <a:t> is used for network anomaly classification.</a:t>
            </a:r>
          </a:p>
        </p:txBody>
      </p:sp>
      <p:pic>
        <p:nvPicPr>
          <p:cNvPr id="5" name="Picture 4">
            <a:extLst>
              <a:ext uri="{FF2B5EF4-FFF2-40B4-BE49-F238E27FC236}">
                <a16:creationId xmlns:a16="http://schemas.microsoft.com/office/drawing/2014/main" id="{DB60E056-0777-AEB4-B1CA-3779A3CC7BD8}"/>
              </a:ext>
            </a:extLst>
          </p:cNvPr>
          <p:cNvPicPr>
            <a:picLocks noChangeAspect="1"/>
          </p:cNvPicPr>
          <p:nvPr/>
        </p:nvPicPr>
        <p:blipFill>
          <a:blip r:embed="rId2"/>
          <a:srcRect l="30988" r="30449"/>
          <a:stretch/>
        </p:blipFill>
        <p:spPr>
          <a:xfrm>
            <a:off x="7552266" y="10"/>
            <a:ext cx="4639733" cy="6857990"/>
          </a:xfrm>
          <a:prstGeom prst="rect">
            <a:avLst/>
          </a:prstGeom>
        </p:spPr>
      </p:pic>
    </p:spTree>
    <p:extLst>
      <p:ext uri="{BB962C8B-B14F-4D97-AF65-F5344CB8AC3E}">
        <p14:creationId xmlns:p14="http://schemas.microsoft.com/office/powerpoint/2010/main" val="2986969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D509A3-7E65-7309-27F4-D1B850EADC72}"/>
              </a:ext>
            </a:extLst>
          </p:cNvPr>
          <p:cNvSpPr txBox="1"/>
          <p:nvPr/>
        </p:nvSpPr>
        <p:spPr>
          <a:xfrm>
            <a:off x="6364225" y="1773319"/>
            <a:ext cx="5102352" cy="4647426"/>
          </a:xfrm>
          <a:prstGeom prst="rect">
            <a:avLst/>
          </a:prstGeom>
          <a:noFill/>
        </p:spPr>
        <p:txBody>
          <a:bodyPr wrap="square" rtlCol="0">
            <a:spAutoFit/>
          </a:bodyPr>
          <a:lstStyle/>
          <a:p>
            <a:pPr algn="just"/>
            <a:r>
              <a:rPr lang="en-US" sz="1600" b="1" dirty="0"/>
              <a:t>"</a:t>
            </a:r>
            <a:r>
              <a:rPr lang="en-US" sz="1600" b="1" dirty="0" err="1"/>
              <a:t>imCNN</a:t>
            </a:r>
            <a:r>
              <a:rPr lang="en-US" sz="1600" b="1" dirty="0"/>
              <a:t>" </a:t>
            </a:r>
            <a:r>
              <a:rPr lang="en-US" sz="1600" dirty="0"/>
              <a:t>might be a custom or modified version of a </a:t>
            </a:r>
            <a:r>
              <a:rPr lang="en-US" sz="1600" b="1" dirty="0"/>
              <a:t>Convolutional Neural Network (CNN)</a:t>
            </a:r>
            <a:r>
              <a:rPr lang="en-US" sz="1600" dirty="0"/>
              <a:t> specifically designed for anomaly detection.</a:t>
            </a:r>
          </a:p>
          <a:p>
            <a:pPr algn="just"/>
            <a:endParaRPr lang="en-US" sz="1600" dirty="0"/>
          </a:p>
          <a:p>
            <a:pPr algn="just"/>
            <a:r>
              <a:rPr lang="en-US" sz="1600" dirty="0"/>
              <a:t>An </a:t>
            </a:r>
            <a:r>
              <a:rPr lang="en-US" sz="1600" dirty="0" err="1"/>
              <a:t>imCNN</a:t>
            </a:r>
            <a:r>
              <a:rPr lang="en-US" sz="1600" dirty="0"/>
              <a:t> could incorporate various techniques to enhance its ability to identify anomalies in data. These techniques might include:</a:t>
            </a:r>
          </a:p>
          <a:p>
            <a:pPr algn="just">
              <a:buFont typeface="Arial" panose="020B0604020202020204" pitchFamily="34" charset="0"/>
              <a:buChar char="•"/>
            </a:pPr>
            <a:r>
              <a:rPr lang="en-US" sz="1600" b="1" dirty="0"/>
              <a:t>Specialized architectures:</a:t>
            </a:r>
            <a:r>
              <a:rPr lang="en-US" sz="1600" dirty="0"/>
              <a:t> Architectures that are more suited for anomaly detection tasks, such as using autoencoders or generative adversarial networks (GANs).</a:t>
            </a:r>
          </a:p>
          <a:p>
            <a:pPr algn="just">
              <a:buFont typeface="Arial" panose="020B0604020202020204" pitchFamily="34" charset="0"/>
              <a:buChar char="•"/>
            </a:pPr>
            <a:r>
              <a:rPr lang="en-US" sz="1600" b="1" dirty="0"/>
              <a:t>Loss functions:</a:t>
            </a:r>
            <a:r>
              <a:rPr lang="en-US" sz="1600" dirty="0"/>
              <a:t> Custom loss functions that prioritize the detection of outliers or anomalies.</a:t>
            </a:r>
          </a:p>
          <a:p>
            <a:pPr algn="just">
              <a:buFont typeface="Arial" panose="020B0604020202020204" pitchFamily="34" charset="0"/>
              <a:buChar char="•"/>
            </a:pPr>
            <a:r>
              <a:rPr lang="en-US" sz="1600" b="1" dirty="0"/>
              <a:t>Data preprocessing:</a:t>
            </a:r>
            <a:r>
              <a:rPr lang="en-US" sz="1600" dirty="0"/>
              <a:t> Techniques to handle noisy or missing data, and to normalize the data for better performance.</a:t>
            </a:r>
          </a:p>
          <a:p>
            <a:pPr algn="just">
              <a:buFont typeface="Arial" panose="020B0604020202020204" pitchFamily="34" charset="0"/>
              <a:buChar char="•"/>
            </a:pPr>
            <a:r>
              <a:rPr lang="en-US" sz="1600" b="1" dirty="0"/>
              <a:t>Feature engineering:</a:t>
            </a:r>
            <a:r>
              <a:rPr lang="en-US" sz="1600" dirty="0"/>
              <a:t> Creating new features or transforming existing features to improve the CNN's ability to detect anomalies.</a:t>
            </a:r>
          </a:p>
          <a:p>
            <a:pPr algn="just"/>
            <a:endParaRPr lang="en-US" sz="1600" dirty="0"/>
          </a:p>
        </p:txBody>
      </p:sp>
      <p:sp>
        <p:nvSpPr>
          <p:cNvPr id="7" name="TextBox 6">
            <a:extLst>
              <a:ext uri="{FF2B5EF4-FFF2-40B4-BE49-F238E27FC236}">
                <a16:creationId xmlns:a16="http://schemas.microsoft.com/office/drawing/2014/main" id="{444610F5-F302-B676-4DFD-F8E02DA74661}"/>
              </a:ext>
            </a:extLst>
          </p:cNvPr>
          <p:cNvSpPr txBox="1"/>
          <p:nvPr/>
        </p:nvSpPr>
        <p:spPr>
          <a:xfrm>
            <a:off x="1039385" y="1773319"/>
            <a:ext cx="4870686" cy="4524315"/>
          </a:xfrm>
          <a:prstGeom prst="rect">
            <a:avLst/>
          </a:prstGeom>
          <a:noFill/>
        </p:spPr>
        <p:txBody>
          <a:bodyPr wrap="square" rtlCol="0">
            <a:spAutoFit/>
          </a:bodyPr>
          <a:lstStyle/>
          <a:p>
            <a:pPr lvl="0" algn="just"/>
            <a:r>
              <a:rPr lang="en-US" sz="1600" b="1" dirty="0" err="1"/>
              <a:t>imGWO</a:t>
            </a:r>
            <a:r>
              <a:rPr lang="en-US" sz="1600" dirty="0"/>
              <a:t> stands for </a:t>
            </a:r>
            <a:r>
              <a:rPr lang="en-US" sz="1600" b="1" dirty="0"/>
              <a:t>Improved Grey Wolf Optimizer</a:t>
            </a:r>
            <a:r>
              <a:rPr lang="en-US" sz="1600" dirty="0"/>
              <a:t>. It's a metaheuristic optimization algorithm inspired by the hunting </a:t>
            </a:r>
            <a:r>
              <a:rPr lang="en-US" sz="1600" dirty="0" err="1"/>
              <a:t>behaviour</a:t>
            </a:r>
            <a:r>
              <a:rPr lang="en-US" sz="1600" dirty="0"/>
              <a:t> of grey wolves. The original Grey Wolf Optimizer (GWO) algorithm has been enhanced in several ways to improve its performance and efficiency, resulting in the </a:t>
            </a:r>
            <a:r>
              <a:rPr lang="en-US" sz="1600" dirty="0" err="1"/>
              <a:t>imGWO</a:t>
            </a:r>
            <a:r>
              <a:rPr lang="en-US" sz="1600" dirty="0"/>
              <a:t>.</a:t>
            </a:r>
          </a:p>
          <a:p>
            <a:pPr lvl="0" algn="just"/>
            <a:endParaRPr lang="en-US" sz="1600" dirty="0"/>
          </a:p>
          <a:p>
            <a:pPr lvl="0" algn="just"/>
            <a:r>
              <a:rPr lang="en-US" sz="1600" b="1" dirty="0"/>
              <a:t>Enhanced search mechanism:</a:t>
            </a:r>
            <a:r>
              <a:rPr lang="en-US" sz="1600" dirty="0"/>
              <a:t> </a:t>
            </a:r>
            <a:r>
              <a:rPr lang="en-US" sz="1600" dirty="0" err="1"/>
              <a:t>imGWO</a:t>
            </a:r>
            <a:r>
              <a:rPr lang="en-US" sz="1600" dirty="0"/>
              <a:t> often incorporates techniques to improve the exploration and exploitation capabilities of the algorithm, leading to better solutions.   </a:t>
            </a:r>
          </a:p>
          <a:p>
            <a:pPr lvl="0" algn="just"/>
            <a:r>
              <a:rPr lang="en-US" sz="1600" b="1" dirty="0"/>
              <a:t>Improved convergence:</a:t>
            </a:r>
            <a:r>
              <a:rPr lang="en-US" sz="1600" dirty="0"/>
              <a:t> Modifications to the GWO algorithm can help it converge more quickly to optimal or near-optimal solutions.   </a:t>
            </a:r>
          </a:p>
          <a:p>
            <a:pPr lvl="0" algn="just"/>
            <a:r>
              <a:rPr lang="en-US" sz="1600" b="1" dirty="0"/>
              <a:t>Enhanced adaptability:</a:t>
            </a:r>
            <a:r>
              <a:rPr lang="en-US" sz="1600" dirty="0"/>
              <a:t> </a:t>
            </a:r>
            <a:r>
              <a:rPr lang="en-US" sz="1600" dirty="0" err="1"/>
              <a:t>imGWO</a:t>
            </a:r>
            <a:r>
              <a:rPr lang="en-US" sz="1600" dirty="0"/>
              <a:t> might be more adaptable to different problem domains or have better performance on specific types of optimization problems.</a:t>
            </a:r>
          </a:p>
          <a:p>
            <a:pPr algn="just"/>
            <a:endParaRPr lang="en-US" sz="1600" dirty="0"/>
          </a:p>
        </p:txBody>
      </p:sp>
      <p:sp>
        <p:nvSpPr>
          <p:cNvPr id="11" name="TextBox 10">
            <a:extLst>
              <a:ext uri="{FF2B5EF4-FFF2-40B4-BE49-F238E27FC236}">
                <a16:creationId xmlns:a16="http://schemas.microsoft.com/office/drawing/2014/main" id="{9D430F09-5787-9962-E907-2E5C80AC5BC9}"/>
              </a:ext>
            </a:extLst>
          </p:cNvPr>
          <p:cNvSpPr txBox="1"/>
          <p:nvPr/>
        </p:nvSpPr>
        <p:spPr>
          <a:xfrm>
            <a:off x="2683582" y="773420"/>
            <a:ext cx="1582293" cy="584775"/>
          </a:xfrm>
          <a:prstGeom prst="rect">
            <a:avLst/>
          </a:prstGeom>
          <a:noFill/>
        </p:spPr>
        <p:txBody>
          <a:bodyPr wrap="none" rtlCol="0">
            <a:spAutoFit/>
          </a:bodyPr>
          <a:lstStyle/>
          <a:p>
            <a:r>
              <a:rPr lang="en-US" sz="3200" b="1" dirty="0" err="1"/>
              <a:t>imGWO</a:t>
            </a:r>
            <a:endParaRPr lang="en-US" sz="3200" b="1" dirty="0"/>
          </a:p>
        </p:txBody>
      </p:sp>
      <p:sp>
        <p:nvSpPr>
          <p:cNvPr id="12" name="TextBox 11">
            <a:extLst>
              <a:ext uri="{FF2B5EF4-FFF2-40B4-BE49-F238E27FC236}">
                <a16:creationId xmlns:a16="http://schemas.microsoft.com/office/drawing/2014/main" id="{BB7BDEA3-8CCE-4269-DE6F-798069CD1B0D}"/>
              </a:ext>
            </a:extLst>
          </p:cNvPr>
          <p:cNvSpPr txBox="1"/>
          <p:nvPr/>
        </p:nvSpPr>
        <p:spPr>
          <a:xfrm>
            <a:off x="8128166" y="711864"/>
            <a:ext cx="1574470" cy="646331"/>
          </a:xfrm>
          <a:prstGeom prst="rect">
            <a:avLst/>
          </a:prstGeom>
          <a:noFill/>
        </p:spPr>
        <p:txBody>
          <a:bodyPr wrap="none" rtlCol="0">
            <a:spAutoFit/>
          </a:bodyPr>
          <a:lstStyle/>
          <a:p>
            <a:r>
              <a:rPr lang="en-US" sz="3600" b="1" dirty="0" err="1"/>
              <a:t>imCNN</a:t>
            </a:r>
            <a:endParaRPr lang="en-US" b="1" dirty="0"/>
          </a:p>
        </p:txBody>
      </p:sp>
      <p:sp>
        <p:nvSpPr>
          <p:cNvPr id="15" name="Rectangle 14">
            <a:extLst>
              <a:ext uri="{FF2B5EF4-FFF2-40B4-BE49-F238E27FC236}">
                <a16:creationId xmlns:a16="http://schemas.microsoft.com/office/drawing/2014/main" id="{4059E6B4-861A-2D87-5A53-39BEF89CEEA0}"/>
              </a:ext>
            </a:extLst>
          </p:cNvPr>
          <p:cNvSpPr/>
          <p:nvPr/>
        </p:nvSpPr>
        <p:spPr>
          <a:xfrm>
            <a:off x="722376" y="711864"/>
            <a:ext cx="118872" cy="106145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026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330AB-E2F7-8EA5-F414-0EBC5B3E8818}"/>
              </a:ext>
            </a:extLst>
          </p:cNvPr>
          <p:cNvSpPr>
            <a:spLocks noGrp="1"/>
          </p:cNvSpPr>
          <p:nvPr>
            <p:ph type="title"/>
          </p:nvPr>
        </p:nvSpPr>
        <p:spPr>
          <a:xfrm>
            <a:off x="643468" y="643467"/>
            <a:ext cx="3415612" cy="5571066"/>
          </a:xfrm>
        </p:spPr>
        <p:txBody>
          <a:bodyPr vert="horz" lIns="91440" tIns="45720" rIns="91440" bIns="45720" rtlCol="0" anchor="ctr">
            <a:normAutofit/>
          </a:bodyPr>
          <a:lstStyle/>
          <a:p>
            <a:r>
              <a:rPr lang="en-US" kern="1200" cap="all" spc="100" baseline="0">
                <a:solidFill>
                  <a:srgbClr val="FFFFFF"/>
                </a:solidFill>
                <a:latin typeface="+mj-lt"/>
                <a:ea typeface="+mj-ea"/>
                <a:cs typeface="+mj-cs"/>
              </a:rPr>
              <a:t>Libraries used:</a:t>
            </a:r>
          </a:p>
        </p:txBody>
      </p:sp>
      <p:graphicFrame>
        <p:nvGraphicFramePr>
          <p:cNvPr id="17" name="TextBox 3">
            <a:extLst>
              <a:ext uri="{FF2B5EF4-FFF2-40B4-BE49-F238E27FC236}">
                <a16:creationId xmlns:a16="http://schemas.microsoft.com/office/drawing/2014/main" id="{C6A1C145-3454-68A4-A756-3FC99F9EE69D}"/>
              </a:ext>
            </a:extLst>
          </p:cNvPr>
          <p:cNvGraphicFramePr/>
          <p:nvPr>
            <p:extLst>
              <p:ext uri="{D42A27DB-BD31-4B8C-83A1-F6EECF244321}">
                <p14:modId xmlns:p14="http://schemas.microsoft.com/office/powerpoint/2010/main" val="2292279298"/>
              </p:ext>
            </p:extLst>
          </p:nvPr>
        </p:nvGraphicFramePr>
        <p:xfrm>
          <a:off x="4766731" y="70945"/>
          <a:ext cx="7283670" cy="6716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822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CEA8D6-5C79-D36A-8E95-AB92AEE627F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A3C46-969E-4940-CA33-46A08DAD3BA7}"/>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Libraries used:</a:t>
            </a:r>
          </a:p>
        </p:txBody>
      </p:sp>
      <p:cxnSp>
        <p:nvCxnSpPr>
          <p:cNvPr id="30" name="Straight Connector 2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7" name="TextBox 3">
            <a:extLst>
              <a:ext uri="{FF2B5EF4-FFF2-40B4-BE49-F238E27FC236}">
                <a16:creationId xmlns:a16="http://schemas.microsoft.com/office/drawing/2014/main" id="{17CEC28B-1E9B-5BA0-B389-67C300DF6EF4}"/>
              </a:ext>
            </a:extLst>
          </p:cNvPr>
          <p:cNvGraphicFramePr/>
          <p:nvPr>
            <p:extLst>
              <p:ext uri="{D42A27DB-BD31-4B8C-83A1-F6EECF244321}">
                <p14:modId xmlns:p14="http://schemas.microsoft.com/office/powerpoint/2010/main" val="622132557"/>
              </p:ext>
            </p:extLst>
          </p:nvPr>
        </p:nvGraphicFramePr>
        <p:xfrm>
          <a:off x="4952443" y="11006"/>
          <a:ext cx="7081901" cy="683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9018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gital image of a human head&#10;&#10;Description automatically generated">
            <a:extLst>
              <a:ext uri="{FF2B5EF4-FFF2-40B4-BE49-F238E27FC236}">
                <a16:creationId xmlns:a16="http://schemas.microsoft.com/office/drawing/2014/main" id="{21DEAC12-EA8A-74E5-5B55-C27783606B64}"/>
              </a:ext>
            </a:extLst>
          </p:cNvPr>
          <p:cNvPicPr>
            <a:picLocks noChangeAspect="1"/>
          </p:cNvPicPr>
          <p:nvPr/>
        </p:nvPicPr>
        <p:blipFill>
          <a:blip r:embed="rId2">
            <a:duotone>
              <a:schemeClr val="bg2">
                <a:shade val="45000"/>
                <a:satMod val="135000"/>
              </a:schemeClr>
              <a:prstClr val="white"/>
            </a:duotone>
            <a:alphaModFix amt="35000"/>
          </a:blip>
          <a:srcRect r="469"/>
          <a:stretch/>
        </p:blipFill>
        <p:spPr>
          <a:xfrm>
            <a:off x="20" y="-1"/>
            <a:ext cx="12188932" cy="6858000"/>
          </a:xfrm>
          <a:prstGeom prst="rect">
            <a:avLst/>
          </a:prstGeom>
        </p:spPr>
      </p:pic>
      <p:cxnSp>
        <p:nvCxnSpPr>
          <p:cNvPr id="13" name="Straight Connector 12">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DC9D448-8474-ECCE-BC7D-FE958DC1D0EC}"/>
              </a:ext>
            </a:extLst>
          </p:cNvPr>
          <p:cNvSpPr txBox="1"/>
          <p:nvPr/>
        </p:nvSpPr>
        <p:spPr>
          <a:xfrm>
            <a:off x="4971371" y="643467"/>
            <a:ext cx="6574112" cy="5571066"/>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4800" b="1" dirty="0">
                <a:effectLst/>
              </a:rPr>
              <a:t>Benefits of AI-Driven Anomaly Detection</a:t>
            </a:r>
            <a:endParaRPr lang="en-US" sz="4800" dirty="0">
              <a:effectLst/>
            </a:endParaRPr>
          </a:p>
        </p:txBody>
      </p:sp>
    </p:spTree>
    <p:extLst>
      <p:ext uri="{BB962C8B-B14F-4D97-AF65-F5344CB8AC3E}">
        <p14:creationId xmlns:p14="http://schemas.microsoft.com/office/powerpoint/2010/main" val="55758547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close-up of a human hand touching a finger&#10;&#10;Description automatically generated">
            <a:extLst>
              <a:ext uri="{FF2B5EF4-FFF2-40B4-BE49-F238E27FC236}">
                <a16:creationId xmlns:a16="http://schemas.microsoft.com/office/drawing/2014/main" id="{90815E93-D64D-60C9-A280-7E68A69E8DCE}"/>
              </a:ext>
            </a:extLst>
          </p:cNvPr>
          <p:cNvPicPr>
            <a:picLocks noChangeAspect="1"/>
          </p:cNvPicPr>
          <p:nvPr/>
        </p:nvPicPr>
        <p:blipFill>
          <a:blip r:embed="rId2">
            <a:duotone>
              <a:prstClr val="black"/>
              <a:schemeClr val="tx2">
                <a:tint val="45000"/>
                <a:satMod val="400000"/>
              </a:schemeClr>
            </a:duotone>
            <a:alphaModFix amt="25000"/>
          </a:blip>
          <a:srcRect t="6250"/>
          <a:stretch/>
        </p:blipFill>
        <p:spPr>
          <a:xfrm>
            <a:off x="20" y="10"/>
            <a:ext cx="12191980" cy="6857990"/>
          </a:xfrm>
          <a:prstGeom prst="rect">
            <a:avLst/>
          </a:prstGeom>
        </p:spPr>
      </p:pic>
      <p:cxnSp>
        <p:nvCxnSpPr>
          <p:cNvPr id="36" name="Straight Connector 35">
            <a:extLst>
              <a:ext uri="{FF2B5EF4-FFF2-40B4-BE49-F238E27FC236}">
                <a16:creationId xmlns:a16="http://schemas.microsoft.com/office/drawing/2014/main" id="{5ECB1430-5CD1-470D-8F0F-7EDE4C790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extBox 3">
            <a:extLst>
              <a:ext uri="{FF2B5EF4-FFF2-40B4-BE49-F238E27FC236}">
                <a16:creationId xmlns:a16="http://schemas.microsoft.com/office/drawing/2014/main" id="{81BCF76B-BA62-BBED-61B0-991097C53DA4}"/>
              </a:ext>
            </a:extLst>
          </p:cNvPr>
          <p:cNvGraphicFramePr/>
          <p:nvPr>
            <p:extLst>
              <p:ext uri="{D42A27DB-BD31-4B8C-83A1-F6EECF244321}">
                <p14:modId xmlns:p14="http://schemas.microsoft.com/office/powerpoint/2010/main" val="3852927507"/>
              </p:ext>
            </p:extLst>
          </p:nvPr>
        </p:nvGraphicFramePr>
        <p:xfrm>
          <a:off x="1060983" y="826324"/>
          <a:ext cx="10436750" cy="4523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DC30CF0-7A63-41C0-88CD-248D70E34B2A}"/>
              </a:ext>
            </a:extLst>
          </p:cNvPr>
          <p:cNvSpPr txBox="1"/>
          <p:nvPr/>
        </p:nvSpPr>
        <p:spPr>
          <a:xfrm>
            <a:off x="1617134" y="5022086"/>
            <a:ext cx="9573150" cy="923330"/>
          </a:xfrm>
          <a:prstGeom prst="rect">
            <a:avLst/>
          </a:prstGeom>
          <a:noFill/>
        </p:spPr>
        <p:txBody>
          <a:bodyPr wrap="square" rtlCol="0">
            <a:spAutoFit/>
          </a:bodyPr>
          <a:lstStyle/>
          <a:p>
            <a:r>
              <a:rPr lang="en-US" dirty="0"/>
              <a:t>By effectively implementing AI into your anomaly detection system, you can significantly improve resource allocation, enhance performance, and strengthen your organization's security posture. </a:t>
            </a:r>
          </a:p>
          <a:p>
            <a:endParaRPr lang="en-US" dirty="0"/>
          </a:p>
        </p:txBody>
      </p:sp>
    </p:spTree>
    <p:extLst>
      <p:ext uri="{BB962C8B-B14F-4D97-AF65-F5344CB8AC3E}">
        <p14:creationId xmlns:p14="http://schemas.microsoft.com/office/powerpoint/2010/main" val="333246158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B05BFB19-669B-436A-9E38-5011D6F93B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5214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13DE7D-4710-463F-9A37-FC3DA82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127" y="826324"/>
            <a:ext cx="9813205" cy="5214280"/>
          </a:xfrm>
          <a:prstGeom prst="rect">
            <a:avLst/>
          </a:prstGeom>
          <a:solidFill>
            <a:srgbClr val="FFFF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sales in different colors&#10;&#10;Description automatically generated with medium confidence">
            <a:extLst>
              <a:ext uri="{FF2B5EF4-FFF2-40B4-BE49-F238E27FC236}">
                <a16:creationId xmlns:a16="http://schemas.microsoft.com/office/drawing/2014/main" id="{BDEAB725-FEC3-40A1-78F4-9E70E6CBC2C8}"/>
              </a:ext>
            </a:extLst>
          </p:cNvPr>
          <p:cNvPicPr>
            <a:picLocks noChangeAspect="1"/>
          </p:cNvPicPr>
          <p:nvPr/>
        </p:nvPicPr>
        <p:blipFill>
          <a:blip r:embed="rId2"/>
          <a:stretch>
            <a:fillRect/>
          </a:stretch>
        </p:blipFill>
        <p:spPr>
          <a:xfrm>
            <a:off x="2324005" y="835252"/>
            <a:ext cx="7543990" cy="5205352"/>
          </a:xfrm>
          <a:prstGeom prst="rect">
            <a:avLst/>
          </a:prstGeom>
        </p:spPr>
      </p:pic>
    </p:spTree>
    <p:extLst>
      <p:ext uri="{BB962C8B-B14F-4D97-AF65-F5344CB8AC3E}">
        <p14:creationId xmlns:p14="http://schemas.microsoft.com/office/powerpoint/2010/main" val="769750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0" name="Straight Connector 1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Bright modern kitchen">
            <a:extLst>
              <a:ext uri="{FF2B5EF4-FFF2-40B4-BE49-F238E27FC236}">
                <a16:creationId xmlns:a16="http://schemas.microsoft.com/office/drawing/2014/main" id="{61C8EAEA-791A-C447-49DD-0C3C8829F662}"/>
              </a:ext>
            </a:extLst>
          </p:cNvPr>
          <p:cNvPicPr>
            <a:picLocks noChangeAspect="1"/>
          </p:cNvPicPr>
          <p:nvPr/>
        </p:nvPicPr>
        <p:blipFill>
          <a:blip r:embed="rId2">
            <a:duotone>
              <a:prstClr val="black"/>
              <a:schemeClr val="tx2">
                <a:tint val="45000"/>
                <a:satMod val="400000"/>
              </a:schemeClr>
            </a:duotone>
            <a:alphaModFix amt="35000"/>
          </a:blip>
          <a:srcRect t="15709" r="-1" b="-1"/>
          <a:stretch/>
        </p:blipFill>
        <p:spPr>
          <a:xfrm>
            <a:off x="20" y="-1"/>
            <a:ext cx="12188932" cy="6858000"/>
          </a:xfrm>
          <a:prstGeom prst="rect">
            <a:avLst/>
          </a:prstGeom>
        </p:spPr>
      </p:pic>
      <p:sp>
        <p:nvSpPr>
          <p:cNvPr id="2" name="Title 1">
            <a:extLst>
              <a:ext uri="{FF2B5EF4-FFF2-40B4-BE49-F238E27FC236}">
                <a16:creationId xmlns:a16="http://schemas.microsoft.com/office/drawing/2014/main" id="{2A34F017-0D80-39B4-314A-06B0B9D9642A}"/>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Thank You </a:t>
            </a:r>
          </a:p>
        </p:txBody>
      </p:sp>
      <p:cxnSp>
        <p:nvCxnSpPr>
          <p:cNvPr id="23" name="Straight Connector 22">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11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aph">
            <a:extLst>
              <a:ext uri="{FF2B5EF4-FFF2-40B4-BE49-F238E27FC236}">
                <a16:creationId xmlns:a16="http://schemas.microsoft.com/office/drawing/2014/main" id="{3177C6AE-7045-AF7B-7C3B-6EB13A8947B0}"/>
              </a:ext>
            </a:extLst>
          </p:cNvPr>
          <p:cNvPicPr>
            <a:picLocks noChangeAspect="1"/>
          </p:cNvPicPr>
          <p:nvPr/>
        </p:nvPicPr>
        <p:blipFill>
          <a:blip r:embed="rId2">
            <a:duotone>
              <a:schemeClr val="bg2">
                <a:shade val="45000"/>
                <a:satMod val="135000"/>
              </a:schemeClr>
              <a:prstClr val="white"/>
            </a:duotone>
            <a:alphaModFix amt="35000"/>
          </a:blip>
          <a:srcRect t="3970" r="-1" b="6006"/>
          <a:stretch/>
        </p:blipFill>
        <p:spPr>
          <a:xfrm>
            <a:off x="20" y="-1"/>
            <a:ext cx="12188932" cy="6858000"/>
          </a:xfrm>
          <a:prstGeom prst="rect">
            <a:avLst/>
          </a:prstGeom>
        </p:spPr>
      </p:pic>
      <p:sp>
        <p:nvSpPr>
          <p:cNvPr id="2" name="Title 1">
            <a:extLst>
              <a:ext uri="{FF2B5EF4-FFF2-40B4-BE49-F238E27FC236}">
                <a16:creationId xmlns:a16="http://schemas.microsoft.com/office/drawing/2014/main" id="{4938B59C-E266-FD25-CF21-5512A2DD0E82}"/>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References</a:t>
            </a:r>
          </a:p>
        </p:txBody>
      </p:sp>
      <p:cxnSp>
        <p:nvCxnSpPr>
          <p:cNvPr id="13" name="Straight Connector 12">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57ED81-3F28-51A5-57B4-A23235C3A441}"/>
              </a:ext>
            </a:extLst>
          </p:cNvPr>
          <p:cNvSpPr txBox="1"/>
          <p:nvPr/>
        </p:nvSpPr>
        <p:spPr>
          <a:xfrm>
            <a:off x="4971371" y="643467"/>
            <a:ext cx="6574112" cy="5571066"/>
          </a:xfrm>
          <a:prstGeom prst="rect">
            <a:avLst/>
          </a:prstGeom>
        </p:spPr>
        <p:txBody>
          <a:bodyPr vert="horz" lIns="45720" tIns="45720" rIns="45720" bIns="45720" rtlCol="0" anchor="ctr">
            <a:normAutofit lnSpcReduction="10000"/>
          </a:bodyPr>
          <a:lstStyle/>
          <a:p>
            <a:pPr marL="285750" marR="0" indent="-285750" defTabSz="914400">
              <a:lnSpc>
                <a:spcPct val="90000"/>
              </a:lnSpc>
              <a:spcBef>
                <a:spcPts val="0"/>
              </a:spcBef>
              <a:spcAft>
                <a:spcPts val="800"/>
              </a:spcAft>
              <a:buClr>
                <a:schemeClr val="accent1"/>
              </a:buClr>
              <a:buFont typeface="Arial" panose="020B0604020202020204" pitchFamily="34" charset="0"/>
              <a:buChar char="•"/>
              <a:tabLst>
                <a:tab pos="2343150" algn="l"/>
              </a:tabLst>
            </a:pPr>
            <a:r>
              <a:rPr lang="en-US" b="1" dirty="0">
                <a:effectLst/>
              </a:rPr>
              <a:t>Cloud computing market share, market size AND industry growth drivers, 2018 - 2024 -</a:t>
            </a:r>
            <a:r>
              <a:rPr lang="en-US" b="1" u="sng" dirty="0">
                <a:effectLst/>
                <a:hlinkClick r:id="rId3"/>
              </a:rPr>
              <a:t>https://www.t4.ai/industry/cloud-computing-market-share</a:t>
            </a:r>
            <a:endParaRPr lang="en-US" dirty="0">
              <a:effectLst/>
            </a:endParaRPr>
          </a:p>
          <a:p>
            <a:pPr marL="285750" marR="0" indent="-285750" defTabSz="914400">
              <a:lnSpc>
                <a:spcPct val="90000"/>
              </a:lnSpc>
              <a:spcBef>
                <a:spcPts val="0"/>
              </a:spcBef>
              <a:spcAft>
                <a:spcPts val="800"/>
              </a:spcAft>
              <a:buClr>
                <a:schemeClr val="accent1"/>
              </a:buClr>
              <a:buFont typeface="Arial" panose="020B0604020202020204" pitchFamily="34" charset="0"/>
              <a:buChar char="•"/>
              <a:tabLst>
                <a:tab pos="2343150" algn="l"/>
              </a:tabLst>
            </a:pPr>
            <a:endParaRPr lang="en-US" dirty="0">
              <a:effectLst/>
            </a:endParaRPr>
          </a:p>
          <a:p>
            <a:pPr marL="285750" marR="0" indent="-285750" defTabSz="914400">
              <a:lnSpc>
                <a:spcPct val="90000"/>
              </a:lnSpc>
              <a:spcBef>
                <a:spcPts val="0"/>
              </a:spcBef>
              <a:spcAft>
                <a:spcPts val="800"/>
              </a:spcAft>
              <a:buClr>
                <a:schemeClr val="accent1"/>
              </a:buClr>
              <a:buFont typeface="Arial" panose="020B0604020202020204" pitchFamily="34" charset="0"/>
              <a:buChar char="•"/>
              <a:tabLst>
                <a:tab pos="2343150" algn="l"/>
              </a:tabLst>
            </a:pPr>
            <a:r>
              <a:rPr lang="en-US" dirty="0">
                <a:effectLst/>
              </a:rPr>
              <a:t>IEEE Transactions On Network And Service Management, Vol. 16, No. 3, September 2019</a:t>
            </a:r>
          </a:p>
          <a:p>
            <a:pPr marL="285750" marR="0" indent="-285750" defTabSz="914400">
              <a:lnSpc>
                <a:spcPct val="90000"/>
              </a:lnSpc>
              <a:spcBef>
                <a:spcPts val="0"/>
              </a:spcBef>
              <a:spcAft>
                <a:spcPts val="800"/>
              </a:spcAft>
              <a:buClr>
                <a:schemeClr val="accent1"/>
              </a:buClr>
              <a:buFont typeface="Arial" panose="020B0604020202020204" pitchFamily="34" charset="0"/>
              <a:buChar char="•"/>
              <a:tabLst>
                <a:tab pos="2343150" algn="l"/>
              </a:tabLst>
            </a:pP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r>
              <a:rPr lang="en-US" dirty="0">
                <a:effectLst/>
                <a:hlinkClick r:id="rId4"/>
              </a:rPr>
              <a:t>https://techcommunity.microsoft.com/t5/azure-data-explorer-blog/multivariate-anomaly-detection-in-azure-data-explorer/ba-p/3689616</a:t>
            </a: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r>
              <a:rPr lang="en-US" dirty="0"/>
              <a:t>Deep Learning - </a:t>
            </a:r>
            <a:r>
              <a:rPr lang="en-US" dirty="0">
                <a:effectLst/>
                <a:hlinkClick r:id="rId5"/>
              </a:rPr>
              <a:t>https://www.deeplearningbook.org/</a:t>
            </a: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r>
              <a:rPr lang="en-US" dirty="0" err="1">
                <a:effectLst/>
              </a:rPr>
              <a:t>DeepWindow</a:t>
            </a:r>
            <a:r>
              <a:rPr lang="en-US" dirty="0">
                <a:effectLst/>
              </a:rPr>
              <a:t>: An Efficient Method for Online Network Traffic Anomaly Detection</a:t>
            </a:r>
            <a:r>
              <a:rPr lang="en-US" dirty="0"/>
              <a:t> - </a:t>
            </a:r>
            <a:r>
              <a:rPr lang="en-US" dirty="0">
                <a:hlinkClick r:id="rId6"/>
              </a:rPr>
              <a:t>https://ieeexplore.ieee.org/document/8855360</a:t>
            </a:r>
            <a:endParaRPr lang="en-US" dirty="0"/>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r>
              <a:rPr lang="en-US" dirty="0">
                <a:effectLst/>
              </a:rPr>
              <a:t>Network Anomaly Detection: Methods, Systems and Tools - </a:t>
            </a:r>
            <a:r>
              <a:rPr lang="en-US" dirty="0">
                <a:effectLst/>
                <a:hlinkClick r:id="rId7"/>
              </a:rPr>
              <a:t>https://ieeexplore.ieee.org/abstract/document/6524462</a:t>
            </a: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endParaRPr lang="en-US" dirty="0">
              <a:effectLst/>
            </a:endParaRPr>
          </a:p>
          <a:p>
            <a:pPr marL="285750" marR="0" indent="-285750" defTabSz="914400">
              <a:lnSpc>
                <a:spcPct val="90000"/>
              </a:lnSpc>
              <a:spcBef>
                <a:spcPts val="0"/>
              </a:spcBef>
              <a:spcAft>
                <a:spcPts val="0"/>
              </a:spcAft>
              <a:buClr>
                <a:schemeClr val="accent1"/>
              </a:buClr>
              <a:buFont typeface="Arial" panose="020B0604020202020204" pitchFamily="34" charset="0"/>
              <a:buChar char="•"/>
              <a:tabLst>
                <a:tab pos="2343150" algn="l"/>
              </a:tabLst>
            </a:pPr>
            <a:r>
              <a:rPr lang="en-US" dirty="0">
                <a:effectLst/>
              </a:rPr>
              <a:t>Optimizing Resource Allocation in Cloud Infrastructure through AI Automation: A Comparative Study -  Journal of Knowledge Learning and Science Technology ISSN 2959-6386</a:t>
            </a:r>
          </a:p>
          <a:p>
            <a:pPr marL="285750" indent="-285750" defTabSz="914400">
              <a:lnSpc>
                <a:spcPct val="90000"/>
              </a:lnSpc>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36424614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6" name="Straight Connector 35">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B8261922-9D93-404F-9BC5-7A9376985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7B3D9AF-FD26-469D-BEF9-490ED7183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company&#10;&#10;Description automatically generated">
            <a:extLst>
              <a:ext uri="{FF2B5EF4-FFF2-40B4-BE49-F238E27FC236}">
                <a16:creationId xmlns:a16="http://schemas.microsoft.com/office/drawing/2014/main" id="{3168E65F-4278-C55F-F747-6B73177D4CD7}"/>
              </a:ext>
            </a:extLst>
          </p:cNvPr>
          <p:cNvPicPr>
            <a:picLocks noChangeAspect="1"/>
          </p:cNvPicPr>
          <p:nvPr/>
        </p:nvPicPr>
        <p:blipFill>
          <a:blip r:embed="rId2"/>
          <a:stretch>
            <a:fillRect/>
          </a:stretch>
        </p:blipFill>
        <p:spPr>
          <a:xfrm>
            <a:off x="475225" y="1553532"/>
            <a:ext cx="3877550" cy="2171428"/>
          </a:xfrm>
          <a:prstGeom prst="rect">
            <a:avLst/>
          </a:prstGeom>
        </p:spPr>
      </p:pic>
      <p:pic>
        <p:nvPicPr>
          <p:cNvPr id="4" name="Picture 3" descr="A blue and purple logo&#10;&#10;Description automatically generated">
            <a:extLst>
              <a:ext uri="{FF2B5EF4-FFF2-40B4-BE49-F238E27FC236}">
                <a16:creationId xmlns:a16="http://schemas.microsoft.com/office/drawing/2014/main" id="{FE08B853-6390-67F0-14FA-A5F8711AED81}"/>
              </a:ext>
            </a:extLst>
          </p:cNvPr>
          <p:cNvPicPr>
            <a:picLocks noChangeAspect="1"/>
          </p:cNvPicPr>
          <p:nvPr/>
        </p:nvPicPr>
        <p:blipFill>
          <a:blip r:embed="rId3"/>
          <a:stretch>
            <a:fillRect/>
          </a:stretch>
        </p:blipFill>
        <p:spPr>
          <a:xfrm>
            <a:off x="4827999" y="1906744"/>
            <a:ext cx="2743200" cy="1014983"/>
          </a:xfrm>
          <a:prstGeom prst="rect">
            <a:avLst/>
          </a:prstGeom>
        </p:spPr>
      </p:pic>
      <p:pic>
        <p:nvPicPr>
          <p:cNvPr id="8" name="Picture 7" descr="A black background with letters&#10;&#10;Description automatically generated">
            <a:extLst>
              <a:ext uri="{FF2B5EF4-FFF2-40B4-BE49-F238E27FC236}">
                <a16:creationId xmlns:a16="http://schemas.microsoft.com/office/drawing/2014/main" id="{37850C4C-5CEC-96BB-648C-D61096CF759F}"/>
              </a:ext>
            </a:extLst>
          </p:cNvPr>
          <p:cNvPicPr>
            <a:picLocks noChangeAspect="1"/>
          </p:cNvPicPr>
          <p:nvPr/>
        </p:nvPicPr>
        <p:blipFill>
          <a:blip r:embed="rId4"/>
          <a:stretch>
            <a:fillRect/>
          </a:stretch>
        </p:blipFill>
        <p:spPr>
          <a:xfrm>
            <a:off x="8712466" y="2234624"/>
            <a:ext cx="2743200" cy="809244"/>
          </a:xfrm>
          <a:prstGeom prst="rect">
            <a:avLst/>
          </a:prstGeom>
        </p:spPr>
      </p:pic>
      <p:cxnSp>
        <p:nvCxnSpPr>
          <p:cNvPr id="42" name="Straight Connector 41">
            <a:extLst>
              <a:ext uri="{FF2B5EF4-FFF2-40B4-BE49-F238E27FC236}">
                <a16:creationId xmlns:a16="http://schemas.microsoft.com/office/drawing/2014/main" id="{752A8E97-9931-4619-BE56-A5D8C6AF93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C3BD4C3-FA1A-9A70-F065-E3B519B1A69B}"/>
              </a:ext>
            </a:extLst>
          </p:cNvPr>
          <p:cNvSpPr/>
          <p:nvPr/>
        </p:nvSpPr>
        <p:spPr>
          <a:xfrm>
            <a:off x="8309054" y="4993050"/>
            <a:ext cx="155578" cy="9144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00621-D909-5095-E93A-341992D36543}"/>
              </a:ext>
            </a:extLst>
          </p:cNvPr>
          <p:cNvSpPr>
            <a:spLocks noGrp="1"/>
          </p:cNvSpPr>
          <p:nvPr>
            <p:ph type="title"/>
          </p:nvPr>
        </p:nvSpPr>
        <p:spPr>
          <a:xfrm>
            <a:off x="924919" y="4794728"/>
            <a:ext cx="10363186" cy="1297061"/>
          </a:xfrm>
        </p:spPr>
        <p:txBody>
          <a:bodyPr vert="horz" lIns="91440" tIns="45720" rIns="91440" bIns="45720" rtlCol="0" anchor="ctr">
            <a:normAutofit fontScale="90000"/>
          </a:bodyPr>
          <a:lstStyle/>
          <a:p>
            <a:pPr algn="ctr"/>
            <a:r>
              <a:rPr lang="en-US" sz="6600" spc="200" dirty="0">
                <a:solidFill>
                  <a:srgbClr val="FFFFFF"/>
                </a:solidFill>
              </a:rPr>
              <a:t>The Dawn of Artificial Intelligence</a:t>
            </a:r>
          </a:p>
        </p:txBody>
      </p:sp>
    </p:spTree>
    <p:extLst>
      <p:ext uri="{BB962C8B-B14F-4D97-AF65-F5344CB8AC3E}">
        <p14:creationId xmlns:p14="http://schemas.microsoft.com/office/powerpoint/2010/main" val="4093938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creen with white text&#10;&#10;Description automatically generated">
            <a:extLst>
              <a:ext uri="{FF2B5EF4-FFF2-40B4-BE49-F238E27FC236}">
                <a16:creationId xmlns:a16="http://schemas.microsoft.com/office/drawing/2014/main" id="{6D002579-FD75-0E24-E4C4-25D56CA8C553}"/>
              </a:ext>
            </a:extLst>
          </p:cNvPr>
          <p:cNvPicPr>
            <a:picLocks noChangeAspect="1"/>
          </p:cNvPicPr>
          <p:nvPr/>
        </p:nvPicPr>
        <p:blipFill>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9112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062CF-BCFC-EC86-1571-CE3C7E127A0E}"/>
              </a:ext>
            </a:extLst>
          </p:cNvPr>
          <p:cNvSpPr>
            <a:spLocks noGrp="1"/>
          </p:cNvSpPr>
          <p:nvPr>
            <p:ph type="title"/>
          </p:nvPr>
        </p:nvSpPr>
        <p:spPr>
          <a:xfrm>
            <a:off x="1024128" y="4971088"/>
            <a:ext cx="8092435" cy="1499616"/>
          </a:xfrm>
        </p:spPr>
        <p:txBody>
          <a:bodyPr vert="horz" lIns="91440" tIns="45720" rIns="91440" bIns="45720" rtlCol="0" anchor="ctr">
            <a:normAutofit/>
          </a:bodyPr>
          <a:lstStyle/>
          <a:p>
            <a:r>
              <a:rPr lang="en-US" kern="1200" cap="all" spc="100" baseline="0" dirty="0">
                <a:solidFill>
                  <a:srgbClr val="FFFFFF"/>
                </a:solidFill>
                <a:latin typeface="+mj-lt"/>
                <a:ea typeface="+mj-ea"/>
                <a:cs typeface="+mj-cs"/>
              </a:rPr>
              <a:t>Let’s First understand what Anomaly detection is</a:t>
            </a:r>
          </a:p>
        </p:txBody>
      </p:sp>
      <p:cxnSp>
        <p:nvCxnSpPr>
          <p:cNvPr id="34" name="Straight Connector 33">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9C843C0-3E34-E1DD-676C-785C8E2ADB62}"/>
              </a:ext>
            </a:extLst>
          </p:cNvPr>
          <p:cNvSpPr/>
          <p:nvPr/>
        </p:nvSpPr>
        <p:spPr>
          <a:xfrm>
            <a:off x="8930026" y="642938"/>
            <a:ext cx="2368511" cy="22143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EA974C0-EDDA-8303-3941-D68E0EBED497}"/>
              </a:ext>
            </a:extLst>
          </p:cNvPr>
          <p:cNvSpPr/>
          <p:nvPr/>
        </p:nvSpPr>
        <p:spPr>
          <a:xfrm>
            <a:off x="6211976" y="686423"/>
            <a:ext cx="2368511" cy="22143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DA23ABF-A8F3-7B30-3A5B-963F635C34B2}"/>
              </a:ext>
            </a:extLst>
          </p:cNvPr>
          <p:cNvSpPr/>
          <p:nvPr/>
        </p:nvSpPr>
        <p:spPr>
          <a:xfrm>
            <a:off x="3547956" y="686422"/>
            <a:ext cx="2368511" cy="22143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CD3DB8B-7315-7E7E-5E9D-2830045A02A0}"/>
              </a:ext>
            </a:extLst>
          </p:cNvPr>
          <p:cNvSpPr/>
          <p:nvPr/>
        </p:nvSpPr>
        <p:spPr>
          <a:xfrm>
            <a:off x="883938" y="706407"/>
            <a:ext cx="2368511" cy="22143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descr="A close-up of a nut&#10;&#10;Description automatically generated">
            <a:extLst>
              <a:ext uri="{FF2B5EF4-FFF2-40B4-BE49-F238E27FC236}">
                <a16:creationId xmlns:a16="http://schemas.microsoft.com/office/drawing/2014/main" id="{76825E4D-2F9D-4534-E9F9-877560A661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52" b="96313" l="3017" r="94828">
                        <a14:foregroundMark x1="26293" y1="12442" x2="58621" y2="7373"/>
                        <a14:foregroundMark x1="58621" y1="7373" x2="22414" y2="12442"/>
                        <a14:foregroundMark x1="7328" y1="35484" x2="7759" y2="33641"/>
                        <a14:foregroundMark x1="26293" y1="63594" x2="24138" y2="58525"/>
                        <a14:foregroundMark x1="7328" y1="51152" x2="37069" y2="66359"/>
                        <a14:foregroundMark x1="37069" y1="66359" x2="69828" y2="63594"/>
                        <a14:foregroundMark x1="69828" y1="63594" x2="40517" y2="81567"/>
                        <a14:foregroundMark x1="40517" y1="81567" x2="73276" y2="73733"/>
                        <a14:foregroundMark x1="73276" y1="73733" x2="91810" y2="44700"/>
                        <a14:foregroundMark x1="91810" y1="44700" x2="90517" y2="33180"/>
                        <a14:foregroundMark x1="89655" y1="66820" x2="61207" y2="84793"/>
                        <a14:foregroundMark x1="61207" y1="84793" x2="28879" y2="83871"/>
                        <a14:foregroundMark x1="28879" y1="83871" x2="8190" y2="56221"/>
                        <a14:foregroundMark x1="8190" y1="56221" x2="6466" y2="48387"/>
                        <a14:foregroundMark x1="5172" y1="42396" x2="4741" y2="49309"/>
                        <a14:foregroundMark x1="65948" y1="67742" x2="78448" y2="55300"/>
                        <a14:foregroundMark x1="92241" y1="37327" x2="92241" y2="59447"/>
                        <a14:foregroundMark x1="66810" y1="90783" x2="28448" y2="86636"/>
                        <a14:foregroundMark x1="54741" y1="95392" x2="39655" y2="96774"/>
                        <a14:foregroundMark x1="93103" y1="39171" x2="94828" y2="57143"/>
                        <a14:foregroundMark x1="64655" y1="20737" x2="66810" y2="21198"/>
                        <a14:foregroundMark x1="37931" y1="18433" x2="45690" y2="13364"/>
                      </a14:backgroundRemoval>
                    </a14:imgEffect>
                    <a14:imgEffect>
                      <a14:saturation sat="66000"/>
                    </a14:imgEffect>
                  </a14:imgLayer>
                </a14:imgProps>
              </a:ext>
            </a:extLst>
          </a:blip>
          <a:stretch>
            <a:fillRect/>
          </a:stretch>
        </p:blipFill>
        <p:spPr>
          <a:xfrm>
            <a:off x="1437667" y="1226540"/>
            <a:ext cx="1261054" cy="1174084"/>
          </a:xfrm>
          <a:prstGeom prst="rect">
            <a:avLst/>
          </a:prstGeom>
        </p:spPr>
      </p:pic>
      <p:pic>
        <p:nvPicPr>
          <p:cNvPr id="6" name="Picture 5" descr="A close-up of a nut&#10;&#10;Description automatically generated">
            <a:extLst>
              <a:ext uri="{FF2B5EF4-FFF2-40B4-BE49-F238E27FC236}">
                <a16:creationId xmlns:a16="http://schemas.microsoft.com/office/drawing/2014/main" id="{8930018A-0D8C-3E0A-7164-FC152106537B}"/>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6452" b="96313" l="3017" r="94828">
                        <a14:foregroundMark x1="26293" y1="12442" x2="58621" y2="7373"/>
                        <a14:foregroundMark x1="58621" y1="7373" x2="22414" y2="12442"/>
                        <a14:foregroundMark x1="7328" y1="35484" x2="7759" y2="33641"/>
                        <a14:foregroundMark x1="26293" y1="63594" x2="24138" y2="58525"/>
                        <a14:foregroundMark x1="7328" y1="51152" x2="37069" y2="66359"/>
                        <a14:foregroundMark x1="37069" y1="66359" x2="69828" y2="63594"/>
                        <a14:foregroundMark x1="69828" y1="63594" x2="40517" y2="81567"/>
                        <a14:foregroundMark x1="40517" y1="81567" x2="73276" y2="73733"/>
                        <a14:foregroundMark x1="73276" y1="73733" x2="91810" y2="44700"/>
                        <a14:foregroundMark x1="91810" y1="44700" x2="90517" y2="33180"/>
                        <a14:foregroundMark x1="89655" y1="66820" x2="61207" y2="84793"/>
                        <a14:foregroundMark x1="61207" y1="84793" x2="28879" y2="83871"/>
                        <a14:foregroundMark x1="28879" y1="83871" x2="8190" y2="56221"/>
                        <a14:foregroundMark x1="8190" y1="56221" x2="6466" y2="48387"/>
                        <a14:foregroundMark x1="5172" y1="42396" x2="4741" y2="49309"/>
                        <a14:foregroundMark x1="65948" y1="67742" x2="78448" y2="55300"/>
                        <a14:foregroundMark x1="92241" y1="37327" x2="92241" y2="59447"/>
                        <a14:foregroundMark x1="66810" y1="90783" x2="28448" y2="86636"/>
                        <a14:foregroundMark x1="54741" y1="95392" x2="39655" y2="96774"/>
                        <a14:foregroundMark x1="93103" y1="39171" x2="94828" y2="57143"/>
                        <a14:foregroundMark x1="64655" y1="20737" x2="66810" y2="21198"/>
                        <a14:foregroundMark x1="37931" y1="18433" x2="45690" y2="13364"/>
                      </a14:backgroundRemoval>
                    </a14:imgEffect>
                    <a14:imgEffect>
                      <a14:saturation sat="66000"/>
                    </a14:imgEffect>
                  </a14:imgLayer>
                </a14:imgProps>
              </a:ext>
            </a:extLst>
          </a:blip>
          <a:stretch>
            <a:fillRect/>
          </a:stretch>
        </p:blipFill>
        <p:spPr>
          <a:xfrm rot="5400000" flipH="1">
            <a:off x="4105201" y="1163071"/>
            <a:ext cx="1261054" cy="1174084"/>
          </a:xfrm>
          <a:prstGeom prst="rect">
            <a:avLst/>
          </a:prstGeom>
        </p:spPr>
      </p:pic>
      <p:grpSp>
        <p:nvGrpSpPr>
          <p:cNvPr id="12" name="Group 11">
            <a:extLst>
              <a:ext uri="{FF2B5EF4-FFF2-40B4-BE49-F238E27FC236}">
                <a16:creationId xmlns:a16="http://schemas.microsoft.com/office/drawing/2014/main" id="{582B898D-D58C-EB67-CC44-DD550EB3EB3D}"/>
              </a:ext>
            </a:extLst>
          </p:cNvPr>
          <p:cNvGrpSpPr/>
          <p:nvPr/>
        </p:nvGrpSpPr>
        <p:grpSpPr>
          <a:xfrm>
            <a:off x="6677962" y="1206556"/>
            <a:ext cx="1677971" cy="1174084"/>
            <a:chOff x="7102349" y="2957506"/>
            <a:chExt cx="1303325" cy="911942"/>
          </a:xfrm>
        </p:grpSpPr>
        <p:pic>
          <p:nvPicPr>
            <p:cNvPr id="9" name="Picture 8" descr="A close-up of a nut&#10;&#10;Description automatically generated">
              <a:extLst>
                <a:ext uri="{FF2B5EF4-FFF2-40B4-BE49-F238E27FC236}">
                  <a16:creationId xmlns:a16="http://schemas.microsoft.com/office/drawing/2014/main" id="{96B64353-80BE-66BF-71B8-6D3D28E64DE4}"/>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6452" b="96313" l="3017" r="94828">
                          <a14:foregroundMark x1="26293" y1="12442" x2="58621" y2="7373"/>
                          <a14:foregroundMark x1="58621" y1="7373" x2="22414" y2="12442"/>
                          <a14:foregroundMark x1="7328" y1="35484" x2="7759" y2="33641"/>
                          <a14:foregroundMark x1="26293" y1="63594" x2="24138" y2="58525"/>
                          <a14:foregroundMark x1="7328" y1="51152" x2="37069" y2="66359"/>
                          <a14:foregroundMark x1="37069" y1="66359" x2="69828" y2="63594"/>
                          <a14:foregroundMark x1="69828" y1="63594" x2="40517" y2="81567"/>
                          <a14:foregroundMark x1="40517" y1="81567" x2="73276" y2="73733"/>
                          <a14:foregroundMark x1="73276" y1="73733" x2="91810" y2="44700"/>
                          <a14:foregroundMark x1="91810" y1="44700" x2="90517" y2="33180"/>
                          <a14:foregroundMark x1="89655" y1="66820" x2="61207" y2="84793"/>
                          <a14:foregroundMark x1="61207" y1="84793" x2="28879" y2="83871"/>
                          <a14:foregroundMark x1="28879" y1="83871" x2="8190" y2="56221"/>
                          <a14:foregroundMark x1="8190" y1="56221" x2="6466" y2="48387"/>
                          <a14:foregroundMark x1="5172" y1="42396" x2="4741" y2="49309"/>
                          <a14:foregroundMark x1="65948" y1="67742" x2="78448" y2="55300"/>
                          <a14:foregroundMark x1="92241" y1="37327" x2="92241" y2="59447"/>
                          <a14:foregroundMark x1="66810" y1="90783" x2="28448" y2="86636"/>
                          <a14:foregroundMark x1="54741" y1="95392" x2="39655" y2="96774"/>
                          <a14:foregroundMark x1="93103" y1="39171" x2="94828" y2="57143"/>
                          <a14:foregroundMark x1="64655" y1="20737" x2="66810" y2="21198"/>
                          <a14:foregroundMark x1="37931" y1="18433" x2="45690" y2="13364"/>
                        </a14:backgroundRemoval>
                      </a14:imgEffect>
                      <a14:imgEffect>
                        <a14:saturation sat="66000"/>
                      </a14:imgEffect>
                    </a14:imgLayer>
                  </a14:imgProps>
                </a:ext>
              </a:extLst>
            </a:blip>
            <a:stretch>
              <a:fillRect/>
            </a:stretch>
          </p:blipFill>
          <p:spPr>
            <a:xfrm>
              <a:off x="7175962" y="2957506"/>
              <a:ext cx="979494" cy="911942"/>
            </a:xfrm>
            <a:prstGeom prst="rect">
              <a:avLst/>
            </a:prstGeom>
          </p:spPr>
        </p:pic>
        <p:pic>
          <p:nvPicPr>
            <p:cNvPr id="8" name="Picture 7" descr="A close-up of a nut&#10;&#10;Description automatically generated">
              <a:extLst>
                <a:ext uri="{FF2B5EF4-FFF2-40B4-BE49-F238E27FC236}">
                  <a16:creationId xmlns:a16="http://schemas.microsoft.com/office/drawing/2014/main" id="{499CDC52-3A64-FB59-BC28-98ABDCA19444}"/>
                </a:ext>
              </a:extLst>
            </p:cNvPr>
            <p:cNvPicPr>
              <a:picLocks noChangeAspect="1"/>
            </p:cNvPicPr>
            <p:nvPr/>
          </p:nvPicPr>
          <p:blipFill>
            <a:blip r:embed="rId6">
              <a:alphaModFix amt="70000"/>
              <a:extLst>
                <a:ext uri="{BEBA8EAE-BF5A-486C-A8C5-ECC9F3942E4B}">
                  <a14:imgProps xmlns:a14="http://schemas.microsoft.com/office/drawing/2010/main">
                    <a14:imgLayer r:embed="rId7">
                      <a14:imgEffect>
                        <a14:backgroundRemoval t="1126" b="89869" l="10000" r="90000">
                          <a14:foregroundMark x1="51000" y1="3565" x2="43500" y2="37899"/>
                          <a14:foregroundMark x1="43500" y1="37899" x2="42250" y2="33021"/>
                          <a14:foregroundMark x1="46625" y1="7692" x2="42500" y2="13508"/>
                          <a14:foregroundMark x1="38625" y1="26454" x2="40125" y2="21576"/>
                          <a14:foregroundMark x1="34750" y1="18762" x2="47125" y2="8068"/>
                          <a14:foregroundMark x1="44000" y1="12758" x2="42750" y2="27017"/>
                          <a14:foregroundMark x1="37375" y1="19700" x2="37375" y2="28518"/>
                          <a14:foregroundMark x1="38375" y1="31520" x2="40125" y2="41088"/>
                          <a14:foregroundMark x1="40125" y1="39587" x2="40125" y2="24953"/>
                          <a14:foregroundMark x1="41250" y1="27392" x2="42750" y2="26079"/>
                          <a14:foregroundMark x1="38125" y1="16886" x2="37875" y2="27017"/>
                          <a14:foregroundMark x1="41750" y1="15009" x2="39375" y2="25704"/>
                          <a14:foregroundMark x1="40250" y1="29268" x2="42750" y2="26079"/>
                          <a14:foregroundMark x1="43000" y1="29268" x2="42000" y2="41839"/>
                          <a14:foregroundMark x1="42000" y1="40338" x2="42750" y2="25328"/>
                          <a14:foregroundMark x1="45250" y1="22702" x2="39875" y2="28518"/>
                          <a14:foregroundMark x1="48625" y1="6567" x2="46875" y2="12383"/>
                          <a14:backgroundMark x1="13125" y1="65291" x2="18875" y2="79362"/>
                          <a14:backgroundMark x1="18875" y1="79362" x2="27000" y2="87054"/>
                          <a14:backgroundMark x1="27000" y1="87054" x2="32381" y2="87523"/>
                          <a14:backgroundMark x1="65375" y1="87992" x2="63318" y2="88019"/>
                          <a14:backgroundMark x1="70875" y1="73734" x2="63519" y2="85763"/>
                          <a14:backgroundMark x1="56580" y1="89948" x2="47375" y2="91182"/>
                          <a14:backgroundMark x1="60538" y1="89418" x2="59300" y2="89584"/>
                          <a14:backgroundMark x1="59846" y1="88342" x2="59625" y2="88368"/>
                          <a14:backgroundMark x1="32500" y1="89306" x2="51250" y2="89306"/>
                          <a14:backgroundMark x1="51250" y1="89306" x2="56125" y2="89681"/>
                          <a14:backgroundMark x1="59250" y1="88931" x2="57375" y2="88931"/>
                          <a14:backgroundMark x1="42138" y1="84" x2="43750" y2="0"/>
                          <a14:backgroundMark x1="34388" y1="490" x2="36705" y2="369"/>
                          <a14:backgroundMark x1="43750" y1="0" x2="58000" y2="375"/>
                          <a14:backgroundMark x1="67000" y1="7505" x2="65750" y2="6004"/>
                          <a14:backgroundMark x1="65750" y1="6004" x2="66750" y2="6942"/>
                          <a14:backgroundMark x1="66750" y1="9006" x2="66750" y2="9006"/>
                          <a14:backgroundMark x1="37625" y1="0" x2="28000" y2="5816"/>
                          <a14:backgroundMark x1="40375" y1="375" x2="37625" y2="563"/>
                          <a14:backgroundMark x1="31500" y1="3565" x2="31750" y2="39400"/>
                          <a14:backgroundMark x1="49051" y1="22728" x2="52000" y2="19887"/>
                          <a14:backgroundMark x1="31750" y1="39400" x2="36733" y2="34598"/>
                          <a14:backgroundMark x1="52000" y1="19887" x2="60125" y2="57036"/>
                          <a14:backgroundMark x1="60125" y1="57036" x2="78125" y2="21764"/>
                          <a14:backgroundMark x1="78125" y1="21764" x2="47000" y2="83865"/>
                          <a14:backgroundMark x1="47000" y1="83865" x2="72500" y2="63227"/>
                          <a14:backgroundMark x1="72500" y1="63227" x2="53625" y2="98124"/>
                          <a14:backgroundMark x1="53625" y1="98124" x2="10125" y2="56848"/>
                          <a14:backgroundMark x1="10125" y1="56848" x2="23375" y2="13884"/>
                          <a14:backgroundMark x1="23375" y1="13884" x2="24000" y2="53471"/>
                          <a14:backgroundMark x1="24000" y1="53471" x2="50625" y2="51032"/>
                          <a14:backgroundMark x1="50625" y1="51032" x2="70250" y2="18574"/>
                          <a14:backgroundMark x1="70250" y1="18574" x2="49250" y2="40338"/>
                          <a14:backgroundMark x1="49250" y1="40338" x2="66125" y2="14634"/>
                          <a14:backgroundMark x1="66125" y1="14634" x2="62375" y2="53846"/>
                          <a14:backgroundMark x1="62375" y1="53846" x2="64000" y2="70356"/>
                          <a14:backgroundMark x1="36485" y1="15175" x2="27375" y2="17824"/>
                          <a14:backgroundMark x1="59625" y1="8443" x2="51666" y2="10758"/>
                          <a14:backgroundMark x1="50229" y1="17336" x2="53750" y2="17261"/>
                          <a14:backgroundMark x1="27375" y1="17824" x2="35101" y2="17659"/>
                          <a14:backgroundMark x1="37952" y1="13907" x2="28125" y2="11820"/>
                          <a14:backgroundMark x1="46124" y1="15642" x2="45896" y2="15594"/>
                          <a14:backgroundMark x1="53750" y1="17261" x2="50401" y2="16550"/>
                          <a14:backgroundMark x1="50981" y1="3555" x2="55625" y2="1876"/>
                          <a14:backgroundMark x1="46737" y1="5089" x2="48574" y2="4425"/>
                          <a14:backgroundMark x1="45010" y1="5714" x2="46462" y2="5189"/>
                          <a14:backgroundMark x1="28125" y1="11820" x2="44929" y2="5743"/>
                          <a14:backgroundMark x1="36219" y1="15404" x2="22250" y2="25141"/>
                          <a14:backgroundMark x1="55625" y1="1876" x2="52310" y2="4187"/>
                          <a14:backgroundMark x1="45888" y1="37210" x2="46500" y2="37523"/>
                          <a14:backgroundMark x1="22250" y1="25141" x2="39480" y2="33939"/>
                          <a14:backgroundMark x1="37906" y1="41013" x2="20625" y2="48030"/>
                          <a14:backgroundMark x1="46500" y1="37523" x2="45753" y2="37826"/>
                          <a14:backgroundMark x1="20625" y1="48030" x2="50250" y2="44841"/>
                          <a14:backgroundMark x1="50250" y1="44841" x2="80125" y2="24390"/>
                          <a14:backgroundMark x1="80125" y1="24390" x2="50250" y2="44841"/>
                          <a14:backgroundMark x1="50250" y1="44841" x2="81875" y2="55347"/>
                          <a14:backgroundMark x1="81875" y1="55347" x2="51000" y2="58349"/>
                          <a14:backgroundMark x1="51000" y1="58349" x2="76250" y2="52720"/>
                          <a14:backgroundMark x1="76250" y1="52720" x2="52500" y2="57598"/>
                          <a14:backgroundMark x1="52500" y1="57598" x2="31875" y2="88555"/>
                          <a14:backgroundMark x1="31875" y1="88555" x2="65500" y2="63790"/>
                          <a14:backgroundMark x1="65500" y1="63790" x2="44125" y2="42039"/>
                          <a14:backgroundMark x1="44197" y1="41130" x2="68750" y2="36773"/>
                          <a14:backgroundMark x1="68750" y1="36773" x2="48226" y2="26505"/>
                          <a14:backgroundMark x1="36301" y1="28518" x2="20875" y2="51970"/>
                          <a14:backgroundMark x1="45544" y1="38782" x2="57375" y2="32458"/>
                          <a14:backgroundMark x1="44333" y1="39430" x2="45457" y2="38829"/>
                          <a14:backgroundMark x1="20875" y1="51970" x2="40524" y2="41467"/>
                          <a14:backgroundMark x1="38508" y1="13426" x2="34125" y2="9006"/>
                          <a14:backgroundMark x1="57375" y1="32458" x2="48813" y2="23821"/>
                          <a14:backgroundMark x1="34125" y1="9006" x2="14875" y2="41088"/>
                          <a14:backgroundMark x1="14875" y1="41088" x2="37500" y2="56848"/>
                          <a14:backgroundMark x1="37500" y1="56848" x2="60125" y2="45216"/>
                          <a14:backgroundMark x1="60125" y1="45216" x2="72750" y2="13321"/>
                          <a14:backgroundMark x1="41408" y1="10707" x2="34500" y2="10131"/>
                          <a14:backgroundMark x1="72750" y1="13321" x2="51493" y2="11548"/>
                          <a14:backgroundMark x1="34500" y1="10131" x2="12750" y2="42964"/>
                          <a14:backgroundMark x1="12750" y1="42964" x2="12750" y2="43902"/>
                          <a14:backgroundMark x1="16125" y1="37711" x2="26000" y2="2627"/>
                          <a14:backgroundMark x1="50890" y1="14311" x2="54375" y2="15947"/>
                          <a14:backgroundMark x1="26000" y1="2627" x2="41859" y2="10072"/>
                          <a14:backgroundMark x1="54375" y1="15947" x2="51000" y2="56285"/>
                          <a14:backgroundMark x1="51000" y1="56285" x2="42500" y2="67167"/>
                          <a14:backgroundMark x1="79375" y1="21201" x2="49314" y2="21528"/>
                          <a14:backgroundMark x1="49737" y1="19588" x2="74250" y2="9568"/>
                          <a14:backgroundMark x1="40217" y1="11949" x2="15250" y2="13696"/>
                          <a14:backgroundMark x1="74250" y1="9568" x2="51580" y2="11154"/>
                          <a14:backgroundMark x1="15250" y1="13696" x2="38988" y2="13011"/>
                          <a14:backgroundMark x1="34234" y1="20385" x2="11875" y2="44090"/>
                          <a14:backgroundMark x1="47538" y1="29654" x2="64250" y2="22889"/>
                          <a14:backgroundMark x1="11875" y1="44090" x2="36636" y2="34067"/>
                          <a14:backgroundMark x1="64250" y1="22889" x2="48184" y2="26697"/>
                          <a14:backgroundMark x1="37660" y1="39669" x2="28125" y2="77111"/>
                          <a14:backgroundMark x1="28125" y1="77111" x2="59500" y2="67917"/>
                          <a14:backgroundMark x1="59500" y1="67917" x2="57375" y2="85366"/>
                          <a14:backgroundMark x1="45875" y1="84991" x2="50500" y2="76173"/>
                          <a14:backgroundMark x1="53500" y1="86492" x2="48625" y2="81051"/>
                          <a14:backgroundMark x1="15000" y1="45028" x2="17625" y2="51032"/>
                          <a14:backgroundMark x1="17375" y1="27392" x2="17375" y2="21576"/>
                          <a14:backgroundMark x1="17375" y1="26829" x2="15375" y2="34522"/>
                          <a14:backgroundMark x1="16375" y1="27767" x2="16375" y2="23452"/>
                          <a14:backgroundMark x1="28375" y1="10882" x2="28375" y2="10882"/>
                          <a14:backgroundMark x1="28375" y1="10882" x2="28375" y2="10882"/>
                          <a14:backgroundMark x1="28375" y1="10882" x2="31500" y2="8443"/>
                          <a14:backgroundMark x1="39875" y1="4315" x2="40750" y2="3565"/>
                          <a14:backgroundMark x1="42000" y1="3189" x2="38625" y2="3565"/>
                          <a14:backgroundMark x1="38875" y1="3189" x2="43000" y2="3565"/>
                          <a14:backgroundMark x1="42000" y1="3189" x2="34000" y2="3940"/>
                          <a14:backgroundMark x1="21750" y1="17261" x2="12750" y2="26454"/>
                          <a14:backgroundMark x1="54250" y1="10882" x2="55875" y2="3189"/>
                          <a14:backgroundMark x1="55875" y1="2814" x2="55875" y2="8443"/>
                          <a14:backgroundMark x1="54000" y1="7317" x2="72500" y2="17261"/>
                          <a14:backgroundMark x1="73750" y1="26829" x2="70750" y2="14634"/>
                          <a14:backgroundMark x1="70250" y1="12758" x2="64750" y2="7317"/>
                          <a14:backgroundMark x1="68375" y1="10882" x2="72750" y2="21951"/>
                          <a14:backgroundMark x1="53500" y1="83490" x2="45250" y2="83865"/>
                          <a14:backgroundMark x1="41250" y1="85366" x2="51250" y2="84991"/>
                          <a14:backgroundMark x1="57375" y1="84240" x2="27125" y2="88743"/>
                          <a14:backgroundMark x1="57125" y1="87992" x2="55375" y2="88368"/>
                        </a14:backgroundRemoval>
                      </a14:imgEffect>
                      <a14:imgEffect>
                        <a14:sharpenSoften amount="25000"/>
                      </a14:imgEffect>
                      <a14:imgEffect>
                        <a14:brightnessContrast contrast="-40000"/>
                      </a14:imgEffect>
                    </a14:imgLayer>
                  </a14:imgProps>
                </a:ext>
              </a:extLst>
            </a:blip>
            <a:stretch>
              <a:fillRect/>
            </a:stretch>
          </p:blipFill>
          <p:spPr>
            <a:xfrm>
              <a:off x="7102349" y="2995644"/>
              <a:ext cx="1303325" cy="866711"/>
            </a:xfrm>
            <a:prstGeom prst="rect">
              <a:avLst/>
            </a:prstGeom>
          </p:spPr>
        </p:pic>
      </p:grpSp>
      <p:pic>
        <p:nvPicPr>
          <p:cNvPr id="10" name="Picture 9" descr="A close-up of a nut&#10;&#10;Description automatically generated">
            <a:extLst>
              <a:ext uri="{FF2B5EF4-FFF2-40B4-BE49-F238E27FC236}">
                <a16:creationId xmlns:a16="http://schemas.microsoft.com/office/drawing/2014/main" id="{6CB145F3-0507-524F-3BC1-C8B741E0E518}"/>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6452" b="96313" l="3017" r="94828">
                        <a14:foregroundMark x1="26293" y1="12442" x2="58621" y2="7373"/>
                        <a14:foregroundMark x1="58621" y1="7373" x2="22414" y2="12442"/>
                        <a14:foregroundMark x1="7328" y1="35484" x2="7759" y2="33641"/>
                        <a14:foregroundMark x1="26293" y1="63594" x2="24138" y2="58525"/>
                        <a14:foregroundMark x1="7328" y1="51152" x2="37069" y2="66359"/>
                        <a14:foregroundMark x1="37069" y1="66359" x2="69828" y2="63594"/>
                        <a14:foregroundMark x1="69828" y1="63594" x2="40517" y2="81567"/>
                        <a14:foregroundMark x1="40517" y1="81567" x2="73276" y2="73733"/>
                        <a14:foregroundMark x1="73276" y1="73733" x2="91810" y2="44700"/>
                        <a14:foregroundMark x1="91810" y1="44700" x2="90517" y2="33180"/>
                        <a14:foregroundMark x1="89655" y1="66820" x2="61207" y2="84793"/>
                        <a14:foregroundMark x1="61207" y1="84793" x2="28879" y2="83871"/>
                        <a14:foregroundMark x1="28879" y1="83871" x2="8190" y2="56221"/>
                        <a14:foregroundMark x1="8190" y1="56221" x2="6466" y2="48387"/>
                        <a14:foregroundMark x1="5172" y1="42396" x2="4741" y2="49309"/>
                        <a14:foregroundMark x1="65948" y1="67742" x2="78448" y2="55300"/>
                        <a14:foregroundMark x1="92241" y1="37327" x2="92241" y2="59447"/>
                        <a14:foregroundMark x1="66810" y1="90783" x2="28448" y2="86636"/>
                        <a14:foregroundMark x1="54741" y1="95392" x2="39655" y2="96774"/>
                        <a14:foregroundMark x1="93103" y1="39171" x2="94828" y2="57143"/>
                        <a14:foregroundMark x1="64655" y1="20737" x2="66810" y2="21198"/>
                        <a14:foregroundMark x1="37931" y1="18433" x2="45690" y2="13364"/>
                      </a14:backgroundRemoval>
                    </a14:imgEffect>
                    <a14:imgEffect>
                      <a14:saturation sat="66000"/>
                    </a14:imgEffect>
                  </a14:imgLayer>
                </a14:imgProps>
              </a:ext>
            </a:extLst>
          </a:blip>
          <a:stretch>
            <a:fillRect/>
          </a:stretch>
        </p:blipFill>
        <p:spPr>
          <a:xfrm flipH="1">
            <a:off x="9483755" y="1163071"/>
            <a:ext cx="1261054" cy="1174084"/>
          </a:xfrm>
          <a:prstGeom prst="rect">
            <a:avLst/>
          </a:prstGeom>
        </p:spPr>
      </p:pic>
      <p:sp>
        <p:nvSpPr>
          <p:cNvPr id="13" name="TextBox 12">
            <a:extLst>
              <a:ext uri="{FF2B5EF4-FFF2-40B4-BE49-F238E27FC236}">
                <a16:creationId xmlns:a16="http://schemas.microsoft.com/office/drawing/2014/main" id="{2C2500FE-002B-E933-D4FA-F98DF186CFB0}"/>
              </a:ext>
            </a:extLst>
          </p:cNvPr>
          <p:cNvSpPr txBox="1"/>
          <p:nvPr/>
        </p:nvSpPr>
        <p:spPr>
          <a:xfrm>
            <a:off x="10569208" y="3522570"/>
            <a:ext cx="237833" cy="475498"/>
          </a:xfrm>
          <a:prstGeom prst="rect">
            <a:avLst/>
          </a:prstGeom>
          <a:noFill/>
        </p:spPr>
        <p:txBody>
          <a:bodyPr wrap="none" rtlCol="0">
            <a:spAutoFit/>
          </a:bodyPr>
          <a:lstStyle/>
          <a:p>
            <a:endParaRPr lang="en-US"/>
          </a:p>
        </p:txBody>
      </p:sp>
      <p:sp>
        <p:nvSpPr>
          <p:cNvPr id="19" name="TextBox 18">
            <a:extLst>
              <a:ext uri="{FF2B5EF4-FFF2-40B4-BE49-F238E27FC236}">
                <a16:creationId xmlns:a16="http://schemas.microsoft.com/office/drawing/2014/main" id="{35967BA5-9D89-7B04-4300-4016BE423665}"/>
              </a:ext>
            </a:extLst>
          </p:cNvPr>
          <p:cNvSpPr txBox="1"/>
          <p:nvPr/>
        </p:nvSpPr>
        <p:spPr>
          <a:xfrm>
            <a:off x="1844737" y="3088110"/>
            <a:ext cx="417300" cy="475498"/>
          </a:xfrm>
          <a:prstGeom prst="rect">
            <a:avLst/>
          </a:prstGeom>
          <a:noFill/>
        </p:spPr>
        <p:txBody>
          <a:bodyPr wrap="square" rtlCol="0">
            <a:spAutoFit/>
          </a:bodyPr>
          <a:lstStyle/>
          <a:p>
            <a:pPr defTabSz="585216">
              <a:spcAft>
                <a:spcPts val="600"/>
              </a:spcAft>
            </a:pPr>
            <a:r>
              <a:rPr lang="en-US" sz="2304" b="1" kern="1200">
                <a:solidFill>
                  <a:schemeClr val="tx1"/>
                </a:solidFill>
                <a:latin typeface="+mn-lt"/>
                <a:ea typeface="+mn-ea"/>
                <a:cs typeface="+mn-cs"/>
              </a:rPr>
              <a:t>A</a:t>
            </a:r>
            <a:endParaRPr lang="en-US" b="1"/>
          </a:p>
        </p:txBody>
      </p:sp>
      <p:sp>
        <p:nvSpPr>
          <p:cNvPr id="20" name="TextBox 19">
            <a:extLst>
              <a:ext uri="{FF2B5EF4-FFF2-40B4-BE49-F238E27FC236}">
                <a16:creationId xmlns:a16="http://schemas.microsoft.com/office/drawing/2014/main" id="{4996278A-EEB3-68FE-52C2-5410576ED21D}"/>
              </a:ext>
            </a:extLst>
          </p:cNvPr>
          <p:cNvSpPr txBox="1"/>
          <p:nvPr/>
        </p:nvSpPr>
        <p:spPr>
          <a:xfrm>
            <a:off x="4523562" y="3088110"/>
            <a:ext cx="417300" cy="475498"/>
          </a:xfrm>
          <a:prstGeom prst="rect">
            <a:avLst/>
          </a:prstGeom>
          <a:noFill/>
        </p:spPr>
        <p:txBody>
          <a:bodyPr wrap="square" rtlCol="0">
            <a:spAutoFit/>
          </a:bodyPr>
          <a:lstStyle/>
          <a:p>
            <a:pPr defTabSz="585216">
              <a:spcAft>
                <a:spcPts val="600"/>
              </a:spcAft>
            </a:pPr>
            <a:r>
              <a:rPr lang="en-US" sz="2304" b="1" kern="1200">
                <a:solidFill>
                  <a:schemeClr val="tx1"/>
                </a:solidFill>
                <a:latin typeface="+mn-lt"/>
                <a:ea typeface="+mn-ea"/>
                <a:cs typeface="+mn-cs"/>
              </a:rPr>
              <a:t>B</a:t>
            </a:r>
            <a:endParaRPr lang="en-US" b="1"/>
          </a:p>
        </p:txBody>
      </p:sp>
      <p:sp>
        <p:nvSpPr>
          <p:cNvPr id="21" name="TextBox 20">
            <a:extLst>
              <a:ext uri="{FF2B5EF4-FFF2-40B4-BE49-F238E27FC236}">
                <a16:creationId xmlns:a16="http://schemas.microsoft.com/office/drawing/2014/main" id="{C81E48E0-C8EB-583C-6897-4752FE9199D8}"/>
              </a:ext>
            </a:extLst>
          </p:cNvPr>
          <p:cNvSpPr txBox="1"/>
          <p:nvPr/>
        </p:nvSpPr>
        <p:spPr>
          <a:xfrm>
            <a:off x="7202387" y="3088110"/>
            <a:ext cx="417300" cy="475498"/>
          </a:xfrm>
          <a:prstGeom prst="rect">
            <a:avLst/>
          </a:prstGeom>
          <a:noFill/>
        </p:spPr>
        <p:txBody>
          <a:bodyPr wrap="square" rtlCol="0">
            <a:spAutoFit/>
          </a:bodyPr>
          <a:lstStyle/>
          <a:p>
            <a:pPr defTabSz="585216">
              <a:spcAft>
                <a:spcPts val="600"/>
              </a:spcAft>
            </a:pPr>
            <a:r>
              <a:rPr lang="en-US" sz="2304" b="1" kern="1200" dirty="0">
                <a:solidFill>
                  <a:schemeClr val="tx1"/>
                </a:solidFill>
                <a:latin typeface="+mn-lt"/>
                <a:ea typeface="+mn-ea"/>
                <a:cs typeface="+mn-cs"/>
              </a:rPr>
              <a:t>C</a:t>
            </a:r>
            <a:endParaRPr lang="en-US" b="1" dirty="0"/>
          </a:p>
        </p:txBody>
      </p:sp>
      <p:sp>
        <p:nvSpPr>
          <p:cNvPr id="22" name="TextBox 21">
            <a:extLst>
              <a:ext uri="{FF2B5EF4-FFF2-40B4-BE49-F238E27FC236}">
                <a16:creationId xmlns:a16="http://schemas.microsoft.com/office/drawing/2014/main" id="{A5C87C34-9CF6-51A9-FCAF-4CD63A059063}"/>
              </a:ext>
            </a:extLst>
          </p:cNvPr>
          <p:cNvSpPr txBox="1"/>
          <p:nvPr/>
        </p:nvSpPr>
        <p:spPr>
          <a:xfrm>
            <a:off x="9905631" y="3088110"/>
            <a:ext cx="417300" cy="475498"/>
          </a:xfrm>
          <a:prstGeom prst="rect">
            <a:avLst/>
          </a:prstGeom>
          <a:noFill/>
        </p:spPr>
        <p:txBody>
          <a:bodyPr wrap="square" rtlCol="0">
            <a:spAutoFit/>
          </a:bodyPr>
          <a:lstStyle/>
          <a:p>
            <a:pPr defTabSz="585216">
              <a:spcAft>
                <a:spcPts val="600"/>
              </a:spcAft>
            </a:pPr>
            <a:r>
              <a:rPr lang="en-US" sz="2304" b="1" kern="1200">
                <a:solidFill>
                  <a:schemeClr val="tx1"/>
                </a:solidFill>
                <a:latin typeface="+mn-lt"/>
                <a:ea typeface="+mn-ea"/>
                <a:cs typeface="+mn-cs"/>
              </a:rPr>
              <a:t>D</a:t>
            </a:r>
            <a:endParaRPr lang="en-US" b="1"/>
          </a:p>
        </p:txBody>
      </p:sp>
      <p:sp>
        <p:nvSpPr>
          <p:cNvPr id="24" name="TextBox 23">
            <a:extLst>
              <a:ext uri="{FF2B5EF4-FFF2-40B4-BE49-F238E27FC236}">
                <a16:creationId xmlns:a16="http://schemas.microsoft.com/office/drawing/2014/main" id="{3253CE64-B4A1-9D5A-B167-28A92121C352}"/>
              </a:ext>
            </a:extLst>
          </p:cNvPr>
          <p:cNvSpPr txBox="1"/>
          <p:nvPr/>
        </p:nvSpPr>
        <p:spPr>
          <a:xfrm>
            <a:off x="3847968" y="3702242"/>
            <a:ext cx="4507965" cy="369332"/>
          </a:xfrm>
          <a:prstGeom prst="rect">
            <a:avLst/>
          </a:prstGeom>
          <a:noFill/>
        </p:spPr>
        <p:txBody>
          <a:bodyPr wrap="none" rtlCol="0">
            <a:spAutoFit/>
          </a:bodyPr>
          <a:lstStyle/>
          <a:p>
            <a:r>
              <a:rPr lang="en-US" b="1" dirty="0">
                <a:effectLst/>
                <a:latin typeface="Menlo" panose="020B0609030804020204" pitchFamily="49" charset="0"/>
              </a:rPr>
              <a:t>Manufacturing - Quality Control</a:t>
            </a:r>
            <a:endParaRPr lang="en-US" dirty="0">
              <a:effectLst/>
              <a:latin typeface="Menlo" panose="020B0609030804020204" pitchFamily="49" charset="0"/>
            </a:endParaRPr>
          </a:p>
        </p:txBody>
      </p:sp>
      <p:sp>
        <p:nvSpPr>
          <p:cNvPr id="25" name="TextBox 24">
            <a:extLst>
              <a:ext uri="{FF2B5EF4-FFF2-40B4-BE49-F238E27FC236}">
                <a16:creationId xmlns:a16="http://schemas.microsoft.com/office/drawing/2014/main" id="{15110ECE-9E28-8CC4-88ED-BC303B4E813F}"/>
              </a:ext>
            </a:extLst>
          </p:cNvPr>
          <p:cNvSpPr txBox="1"/>
          <p:nvPr/>
        </p:nvSpPr>
        <p:spPr>
          <a:xfrm>
            <a:off x="1544993" y="4162428"/>
            <a:ext cx="9098966" cy="307777"/>
          </a:xfrm>
          <a:prstGeom prst="rect">
            <a:avLst/>
          </a:prstGeom>
          <a:noFill/>
        </p:spPr>
        <p:txBody>
          <a:bodyPr wrap="none" rtlCol="0">
            <a:spAutoFit/>
          </a:bodyPr>
          <a:lstStyle/>
          <a:p>
            <a:r>
              <a:rPr lang="en-US" sz="1400" dirty="0">
                <a:latin typeface="Menlo" panose="020B0609030804020204" pitchFamily="49" charset="0"/>
              </a:rPr>
              <a:t>It identifies defective products or those</a:t>
            </a:r>
            <a:r>
              <a:rPr lang="en-US" sz="1400" dirty="0">
                <a:effectLst/>
                <a:latin typeface="Menlo" panose="020B0609030804020204" pitchFamily="49" charset="0"/>
              </a:rPr>
              <a:t> that deviate from the expected standards.</a:t>
            </a:r>
          </a:p>
        </p:txBody>
      </p:sp>
    </p:spTree>
    <p:extLst>
      <p:ext uri="{BB962C8B-B14F-4D97-AF65-F5344CB8AC3E}">
        <p14:creationId xmlns:p14="http://schemas.microsoft.com/office/powerpoint/2010/main" val="1579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fill="hold" nodeType="clickEffect">
                                  <p:stCondLst>
                                    <p:cond delay="0"/>
                                  </p:stCondLst>
                                  <p:childTnLst>
                                    <p:animScale>
                                      <p:cBhvr>
                                        <p:cTn id="6" dur="5000" fill="hold"/>
                                        <p:tgtEl>
                                          <p:spTgt spid="12"/>
                                        </p:tgtEl>
                                      </p:cBhvr>
                                      <p:by x="150000" y="150000"/>
                                    </p:animScale>
                                  </p:childTnLst>
                                </p:cTn>
                              </p:par>
                            </p:childTnLst>
                          </p:cTn>
                        </p:par>
                        <p:par>
                          <p:cTn id="7" fill="hold">
                            <p:stCondLst>
                              <p:cond delay="500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9"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4AF419-4B70-E82D-745A-6897229EFD31}"/>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dirty="0"/>
              <a:t>What is anomaly detection?</a:t>
            </a:r>
          </a:p>
        </p:txBody>
      </p:sp>
      <p:pic>
        <p:nvPicPr>
          <p:cNvPr id="18" name="Picture 17">
            <a:extLst>
              <a:ext uri="{FF2B5EF4-FFF2-40B4-BE49-F238E27FC236}">
                <a16:creationId xmlns:a16="http://schemas.microsoft.com/office/drawing/2014/main" id="{3CF7DF13-7A49-9023-1A16-4B1FA7B666F9}"/>
              </a:ext>
            </a:extLst>
          </p:cNvPr>
          <p:cNvPicPr>
            <a:picLocks noChangeAspect="1"/>
          </p:cNvPicPr>
          <p:nvPr/>
        </p:nvPicPr>
        <p:blipFill>
          <a:blip r:embed="rId2"/>
          <a:srcRect l="60771" r="5949"/>
          <a:stretch/>
        </p:blipFill>
        <p:spPr>
          <a:xfrm>
            <a:off x="7353073" y="0"/>
            <a:ext cx="4838927" cy="6857990"/>
          </a:xfrm>
          <a:prstGeom prst="rect">
            <a:avLst/>
          </a:prstGeom>
        </p:spPr>
      </p:pic>
      <p:graphicFrame>
        <p:nvGraphicFramePr>
          <p:cNvPr id="20" name="TextBox 16">
            <a:extLst>
              <a:ext uri="{FF2B5EF4-FFF2-40B4-BE49-F238E27FC236}">
                <a16:creationId xmlns:a16="http://schemas.microsoft.com/office/drawing/2014/main" id="{83CE3078-C2A4-59D9-50D4-40673B4751C7}"/>
              </a:ext>
            </a:extLst>
          </p:cNvPr>
          <p:cNvGraphicFramePr/>
          <p:nvPr>
            <p:extLst>
              <p:ext uri="{D42A27DB-BD31-4B8C-83A1-F6EECF244321}">
                <p14:modId xmlns:p14="http://schemas.microsoft.com/office/powerpoint/2010/main" val="3283390400"/>
              </p:ext>
            </p:extLst>
          </p:nvPr>
        </p:nvGraphicFramePr>
        <p:xfrm>
          <a:off x="762000" y="2234543"/>
          <a:ext cx="6328946" cy="351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C9DB629-BAC1-872C-4CD7-7B131D3C05FE}"/>
              </a:ext>
            </a:extLst>
          </p:cNvPr>
          <p:cNvSpPr txBox="1"/>
          <p:nvPr/>
        </p:nvSpPr>
        <p:spPr>
          <a:xfrm>
            <a:off x="5925499" y="5215145"/>
            <a:ext cx="1165447" cy="276999"/>
          </a:xfrm>
          <a:prstGeom prst="rect">
            <a:avLst/>
          </a:prstGeom>
          <a:noFill/>
        </p:spPr>
        <p:txBody>
          <a:bodyPr wrap="none" rtlCol="0">
            <a:spAutoFit/>
          </a:bodyPr>
          <a:lstStyle/>
          <a:p>
            <a:r>
              <a:rPr lang="en-US" sz="1200" dirty="0"/>
              <a:t>source: </a:t>
            </a:r>
            <a:r>
              <a:rPr lang="en-US" sz="1200" dirty="0" err="1"/>
              <a:t>chatGPT</a:t>
            </a:r>
            <a:endParaRPr lang="en-US" sz="1200" dirty="0"/>
          </a:p>
        </p:txBody>
      </p:sp>
    </p:spTree>
    <p:extLst>
      <p:ext uri="{BB962C8B-B14F-4D97-AF65-F5344CB8AC3E}">
        <p14:creationId xmlns:p14="http://schemas.microsoft.com/office/powerpoint/2010/main" val="206870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green and red dotted line&#10;&#10;Description automatically generated">
            <a:extLst>
              <a:ext uri="{FF2B5EF4-FFF2-40B4-BE49-F238E27FC236}">
                <a16:creationId xmlns:a16="http://schemas.microsoft.com/office/drawing/2014/main" id="{44CCAED9-EF38-D8D7-6889-247B9328BD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a:off x="749809" y="653831"/>
            <a:ext cx="6793496" cy="5689912"/>
          </a:xfrm>
          <a:prstGeom prst="rect">
            <a:avLst/>
          </a:prstGeom>
        </p:spPr>
      </p:pic>
      <p:sp>
        <p:nvSpPr>
          <p:cNvPr id="6" name="TextBox 5">
            <a:extLst>
              <a:ext uri="{FF2B5EF4-FFF2-40B4-BE49-F238E27FC236}">
                <a16:creationId xmlns:a16="http://schemas.microsoft.com/office/drawing/2014/main" id="{973EDF5B-8562-9431-3A8F-3CF97D34BA19}"/>
              </a:ext>
            </a:extLst>
          </p:cNvPr>
          <p:cNvSpPr txBox="1"/>
          <p:nvPr/>
        </p:nvSpPr>
        <p:spPr>
          <a:xfrm>
            <a:off x="7907846" y="1058254"/>
            <a:ext cx="4012176" cy="4741491"/>
          </a:xfrm>
          <a:prstGeom prst="rect">
            <a:avLst/>
          </a:prstGeom>
          <a:noFill/>
        </p:spPr>
        <p:txBody>
          <a:bodyPr wrap="square" rtlCol="0">
            <a:spAutoFit/>
          </a:bodyPr>
          <a:lstStyle/>
          <a:p>
            <a:pPr marL="342900" marR="0" lvl="0" indent="-342900">
              <a:lnSpc>
                <a:spcPct val="115000"/>
              </a:lnSpc>
              <a:spcBef>
                <a:spcPts val="0"/>
              </a:spcBef>
              <a:spcAft>
                <a:spcPts val="800"/>
              </a:spcAft>
              <a:buFont typeface="Arial" panose="020B0604020202020204" pitchFamily="34" charset="0"/>
              <a:buChar char="•"/>
              <a:tabLst>
                <a:tab pos="234315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Statistical methods: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Using statistical techniques like z-scores,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Mahalanobis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distance, and isolation forests to identify outliers.</a:t>
            </a:r>
          </a:p>
          <a:p>
            <a:pPr marL="342900" marR="0" lvl="0" indent="-342900">
              <a:lnSpc>
                <a:spcPct val="115000"/>
              </a:lnSpc>
              <a:spcBef>
                <a:spcPts val="0"/>
              </a:spcBef>
              <a:spcAft>
                <a:spcPts val="800"/>
              </a:spcAft>
              <a:buFont typeface="Arial" panose="020B0604020202020204" pitchFamily="34" charset="0"/>
              <a:buChar char="•"/>
              <a:tabLst>
                <a:tab pos="234315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Machine learning: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Using algorithms like support vector machines, decision trees, and neural networks to learn normal patterns in data and identify deviations.</a:t>
            </a:r>
          </a:p>
          <a:p>
            <a:pPr marL="342900" marR="0" lvl="0" indent="-342900">
              <a:lnSpc>
                <a:spcPct val="115000"/>
              </a:lnSpc>
              <a:spcBef>
                <a:spcPts val="0"/>
              </a:spcBef>
              <a:spcAft>
                <a:spcPts val="800"/>
              </a:spcAft>
              <a:buFont typeface="Arial" panose="020B0604020202020204" pitchFamily="34" charset="0"/>
              <a:buChar char="•"/>
              <a:tabLst>
                <a:tab pos="234315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Time series analysis: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Using techniques like ARIMA and LSTM to identify anomalies in time series data.</a:t>
            </a:r>
          </a:p>
        </p:txBody>
      </p:sp>
      <p:cxnSp>
        <p:nvCxnSpPr>
          <p:cNvPr id="10" name="Straight Arrow Connector 9">
            <a:extLst>
              <a:ext uri="{FF2B5EF4-FFF2-40B4-BE49-F238E27FC236}">
                <a16:creationId xmlns:a16="http://schemas.microsoft.com/office/drawing/2014/main" id="{B5C05F00-DF28-B6D0-FAE8-E6A8C1D69534}"/>
              </a:ext>
            </a:extLst>
          </p:cNvPr>
          <p:cNvCxnSpPr>
            <a:cxnSpLocks/>
            <a:endCxn id="12" idx="2"/>
          </p:cNvCxnSpPr>
          <p:nvPr/>
        </p:nvCxnSpPr>
        <p:spPr>
          <a:xfrm flipV="1">
            <a:off x="5834270" y="1869770"/>
            <a:ext cx="599743" cy="727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D3A744-FEF1-216D-2117-8512E8F50BB3}"/>
              </a:ext>
            </a:extLst>
          </p:cNvPr>
          <p:cNvSpPr txBox="1"/>
          <p:nvPr/>
        </p:nvSpPr>
        <p:spPr>
          <a:xfrm>
            <a:off x="5960165" y="1500438"/>
            <a:ext cx="947695" cy="369332"/>
          </a:xfrm>
          <a:prstGeom prst="rect">
            <a:avLst/>
          </a:prstGeom>
          <a:noFill/>
        </p:spPr>
        <p:txBody>
          <a:bodyPr wrap="none" rtlCol="0">
            <a:spAutoFit/>
          </a:bodyPr>
          <a:lstStyle/>
          <a:p>
            <a:r>
              <a:rPr lang="en-US" b="1" dirty="0"/>
              <a:t> outliers</a:t>
            </a:r>
            <a:endParaRPr lang="en-US" dirty="0"/>
          </a:p>
        </p:txBody>
      </p:sp>
      <p:sp>
        <p:nvSpPr>
          <p:cNvPr id="17" name="TextBox 16">
            <a:extLst>
              <a:ext uri="{FF2B5EF4-FFF2-40B4-BE49-F238E27FC236}">
                <a16:creationId xmlns:a16="http://schemas.microsoft.com/office/drawing/2014/main" id="{18E2DACA-AB9A-0504-BD1D-2CEE9088003F}"/>
              </a:ext>
            </a:extLst>
          </p:cNvPr>
          <p:cNvSpPr txBox="1"/>
          <p:nvPr/>
        </p:nvSpPr>
        <p:spPr>
          <a:xfrm>
            <a:off x="7907846" y="448861"/>
            <a:ext cx="4082015" cy="461665"/>
          </a:xfrm>
          <a:prstGeom prst="rect">
            <a:avLst/>
          </a:prstGeom>
          <a:noFill/>
        </p:spPr>
        <p:txBody>
          <a:bodyPr wrap="none" rtlCol="0">
            <a:spAutoFit/>
          </a:bodyPr>
          <a:lstStyle/>
          <a:p>
            <a:r>
              <a:rPr lang="en-US" sz="2400" b="1" i="0" dirty="0">
                <a:solidFill>
                  <a:schemeClr val="accent1"/>
                </a:solidFill>
                <a:effectLst/>
                <a:latin typeface="neue-haas-grotesk-text"/>
              </a:rPr>
              <a:t>Traditional Anomaly Detection</a:t>
            </a:r>
            <a:endParaRPr lang="en-US" sz="2400" b="1" dirty="0">
              <a:solidFill>
                <a:schemeClr val="accent1"/>
              </a:solidFill>
            </a:endParaRPr>
          </a:p>
        </p:txBody>
      </p:sp>
    </p:spTree>
    <p:extLst>
      <p:ext uri="{BB962C8B-B14F-4D97-AF65-F5344CB8AC3E}">
        <p14:creationId xmlns:p14="http://schemas.microsoft.com/office/powerpoint/2010/main" val="255103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5FA79-A4C0-296C-CD62-12A6F0BE677C}"/>
              </a:ext>
            </a:extLst>
          </p:cNvPr>
          <p:cNvSpPr>
            <a:spLocks noGrp="1"/>
          </p:cNvSpPr>
          <p:nvPr>
            <p:ph type="title"/>
          </p:nvPr>
        </p:nvSpPr>
        <p:spPr>
          <a:xfrm>
            <a:off x="1024128" y="4971088"/>
            <a:ext cx="9720072" cy="1499616"/>
          </a:xfrm>
        </p:spPr>
        <p:txBody>
          <a:bodyPr vert="horz" lIns="91440" tIns="45720" rIns="91440" bIns="45720" rtlCol="0" anchor="ctr">
            <a:normAutofit/>
          </a:bodyPr>
          <a:lstStyle/>
          <a:p>
            <a:r>
              <a:rPr lang="en-US" kern="1200" cap="all" spc="100" baseline="0">
                <a:solidFill>
                  <a:srgbClr val="FFFFFF"/>
                </a:solidFill>
                <a:latin typeface="+mj-lt"/>
                <a:ea typeface="+mj-ea"/>
                <a:cs typeface="+mj-cs"/>
              </a:rPr>
              <a:t>Real-life</a:t>
            </a:r>
            <a:r>
              <a:rPr lang="en-US" b="1" kern="1200" cap="all" spc="100" baseline="0">
                <a:solidFill>
                  <a:srgbClr val="FFFFFF"/>
                </a:solidFill>
                <a:effectLst/>
                <a:latin typeface="+mj-lt"/>
                <a:ea typeface="+mj-ea"/>
                <a:cs typeface="+mj-cs"/>
              </a:rPr>
              <a:t> </a:t>
            </a:r>
            <a:r>
              <a:rPr lang="en-US" kern="1200" cap="all" spc="100" baseline="0">
                <a:solidFill>
                  <a:srgbClr val="FFFFFF"/>
                </a:solidFill>
                <a:latin typeface="+mj-lt"/>
                <a:ea typeface="+mj-ea"/>
                <a:cs typeface="+mj-cs"/>
              </a:rPr>
              <a:t>examples of anomaly detection</a:t>
            </a:r>
          </a:p>
        </p:txBody>
      </p:sp>
      <p:cxnSp>
        <p:nvCxnSpPr>
          <p:cNvPr id="36" name="Straight Connector 35">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4" name="Diagram 13">
            <a:extLst>
              <a:ext uri="{FF2B5EF4-FFF2-40B4-BE49-F238E27FC236}">
                <a16:creationId xmlns:a16="http://schemas.microsoft.com/office/drawing/2014/main" id="{5E718AEA-0501-0432-7DC2-E9E33C335D90}"/>
              </a:ext>
            </a:extLst>
          </p:cNvPr>
          <p:cNvGraphicFramePr/>
          <p:nvPr>
            <p:extLst>
              <p:ext uri="{D42A27DB-BD31-4B8C-83A1-F6EECF244321}">
                <p14:modId xmlns:p14="http://schemas.microsoft.com/office/powerpoint/2010/main" val="3155508962"/>
              </p:ext>
            </p:extLst>
          </p:nvPr>
        </p:nvGraphicFramePr>
        <p:xfrm>
          <a:off x="0" y="59634"/>
          <a:ext cx="12188952" cy="2450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95B6449-C91A-7304-A032-3BFFB100455F}"/>
              </a:ext>
            </a:extLst>
          </p:cNvPr>
          <p:cNvSpPr txBox="1"/>
          <p:nvPr/>
        </p:nvSpPr>
        <p:spPr>
          <a:xfrm>
            <a:off x="36576" y="2402334"/>
            <a:ext cx="1773936" cy="2031325"/>
          </a:xfrm>
          <a:prstGeom prst="rect">
            <a:avLst/>
          </a:prstGeom>
          <a:noFill/>
        </p:spPr>
        <p:txBody>
          <a:bodyPr wrap="square" rtlCol="0">
            <a:spAutoFit/>
          </a:bodyPr>
          <a:lstStyle/>
          <a:p>
            <a:pPr algn="ctr"/>
            <a:r>
              <a:rPr lang="en-US" sz="1400" dirty="0">
                <a:effectLst/>
                <a:latin typeface="Helvetica Neue" panose="02000503000000020004" pitchFamily="2" charset="0"/>
              </a:rPr>
              <a:t>Identifying unusual credit card transactions, such as large purchases in unfamiliar locations or multiple transactions within a short period.</a:t>
            </a:r>
          </a:p>
        </p:txBody>
      </p:sp>
      <p:sp>
        <p:nvSpPr>
          <p:cNvPr id="6" name="TextBox 5">
            <a:extLst>
              <a:ext uri="{FF2B5EF4-FFF2-40B4-BE49-F238E27FC236}">
                <a16:creationId xmlns:a16="http://schemas.microsoft.com/office/drawing/2014/main" id="{8796E5FD-886A-064A-EB6B-B1ED0F52530E}"/>
              </a:ext>
            </a:extLst>
          </p:cNvPr>
          <p:cNvSpPr txBox="1"/>
          <p:nvPr/>
        </p:nvSpPr>
        <p:spPr>
          <a:xfrm>
            <a:off x="2106263" y="2664981"/>
            <a:ext cx="1773936" cy="1384995"/>
          </a:xfrm>
          <a:prstGeom prst="rect">
            <a:avLst/>
          </a:prstGeom>
          <a:noFill/>
        </p:spPr>
        <p:txBody>
          <a:bodyPr wrap="square" rtlCol="0">
            <a:spAutoFit/>
          </a:bodyPr>
          <a:lstStyle/>
          <a:p>
            <a:pPr algn="ctr"/>
            <a:r>
              <a:rPr lang="en-US" sz="1400" dirty="0">
                <a:latin typeface="Helvetica Neue" panose="02000503000000020004" pitchFamily="2" charset="0"/>
              </a:rPr>
              <a:t>Detecting suspicious network activity, such as unauthorized access attempts or malicious traffic.</a:t>
            </a:r>
          </a:p>
        </p:txBody>
      </p:sp>
      <p:sp>
        <p:nvSpPr>
          <p:cNvPr id="7" name="TextBox 6">
            <a:extLst>
              <a:ext uri="{FF2B5EF4-FFF2-40B4-BE49-F238E27FC236}">
                <a16:creationId xmlns:a16="http://schemas.microsoft.com/office/drawing/2014/main" id="{535A80C3-D2A5-AE15-911C-D859886FA4A7}"/>
              </a:ext>
            </a:extLst>
          </p:cNvPr>
          <p:cNvSpPr txBox="1"/>
          <p:nvPr/>
        </p:nvSpPr>
        <p:spPr>
          <a:xfrm>
            <a:off x="4175950" y="2772703"/>
            <a:ext cx="1773936" cy="1169551"/>
          </a:xfrm>
          <a:prstGeom prst="rect">
            <a:avLst/>
          </a:prstGeom>
          <a:noFill/>
        </p:spPr>
        <p:txBody>
          <a:bodyPr wrap="square" rtlCol="0">
            <a:spAutoFit/>
          </a:bodyPr>
          <a:lstStyle/>
          <a:p>
            <a:pPr algn="ctr"/>
            <a:r>
              <a:rPr lang="en-US" sz="1400" dirty="0">
                <a:latin typeface="Helvetica Neue" panose="02000503000000020004" pitchFamily="2" charset="0"/>
              </a:rPr>
              <a:t>Detecting unusual patient vital signs or symptoms that may indicate a serious health condition. </a:t>
            </a:r>
          </a:p>
        </p:txBody>
      </p:sp>
      <p:sp>
        <p:nvSpPr>
          <p:cNvPr id="8" name="TextBox 7">
            <a:extLst>
              <a:ext uri="{FF2B5EF4-FFF2-40B4-BE49-F238E27FC236}">
                <a16:creationId xmlns:a16="http://schemas.microsoft.com/office/drawing/2014/main" id="{986A37A7-BA2C-12C9-C634-3C006D25F96F}"/>
              </a:ext>
            </a:extLst>
          </p:cNvPr>
          <p:cNvSpPr txBox="1"/>
          <p:nvPr/>
        </p:nvSpPr>
        <p:spPr>
          <a:xfrm>
            <a:off x="6349651" y="2664981"/>
            <a:ext cx="1773936" cy="1384995"/>
          </a:xfrm>
          <a:prstGeom prst="rect">
            <a:avLst/>
          </a:prstGeom>
          <a:noFill/>
        </p:spPr>
        <p:txBody>
          <a:bodyPr wrap="square" rtlCol="0">
            <a:spAutoFit/>
          </a:bodyPr>
          <a:lstStyle/>
          <a:p>
            <a:pPr algn="ctr"/>
            <a:r>
              <a:rPr lang="en-US" sz="1400" dirty="0">
                <a:latin typeface="Helvetica Neue" panose="02000503000000020004" pitchFamily="2" charset="0"/>
              </a:rPr>
              <a:t>Identifying defective products or processes that deviate from the expected standards. </a:t>
            </a:r>
          </a:p>
        </p:txBody>
      </p:sp>
      <p:sp>
        <p:nvSpPr>
          <p:cNvPr id="9" name="TextBox 8">
            <a:extLst>
              <a:ext uri="{FF2B5EF4-FFF2-40B4-BE49-F238E27FC236}">
                <a16:creationId xmlns:a16="http://schemas.microsoft.com/office/drawing/2014/main" id="{70C00FCC-CA66-2C8A-D351-F251D48F7A7E}"/>
              </a:ext>
            </a:extLst>
          </p:cNvPr>
          <p:cNvSpPr txBox="1"/>
          <p:nvPr/>
        </p:nvSpPr>
        <p:spPr>
          <a:xfrm>
            <a:off x="8386192" y="2880425"/>
            <a:ext cx="1773936" cy="954107"/>
          </a:xfrm>
          <a:prstGeom prst="rect">
            <a:avLst/>
          </a:prstGeom>
          <a:noFill/>
        </p:spPr>
        <p:txBody>
          <a:bodyPr wrap="square" rtlCol="0">
            <a:spAutoFit/>
          </a:bodyPr>
          <a:lstStyle/>
          <a:p>
            <a:pPr algn="ctr"/>
            <a:r>
              <a:rPr lang="en-US" sz="1400" dirty="0">
                <a:latin typeface="Helvetica Neue" panose="02000503000000020004" pitchFamily="2" charset="0"/>
              </a:rPr>
              <a:t>Predicting which customers are likely to stop using a product or service.</a:t>
            </a:r>
          </a:p>
        </p:txBody>
      </p:sp>
      <p:sp>
        <p:nvSpPr>
          <p:cNvPr id="10" name="TextBox 9">
            <a:extLst>
              <a:ext uri="{FF2B5EF4-FFF2-40B4-BE49-F238E27FC236}">
                <a16:creationId xmlns:a16="http://schemas.microsoft.com/office/drawing/2014/main" id="{8292F444-EB8C-42F2-435F-130473D62585}"/>
              </a:ext>
            </a:extLst>
          </p:cNvPr>
          <p:cNvSpPr txBox="1"/>
          <p:nvPr/>
        </p:nvSpPr>
        <p:spPr>
          <a:xfrm>
            <a:off x="10415016" y="2880425"/>
            <a:ext cx="1773936" cy="954107"/>
          </a:xfrm>
          <a:prstGeom prst="rect">
            <a:avLst/>
          </a:prstGeom>
          <a:noFill/>
        </p:spPr>
        <p:txBody>
          <a:bodyPr wrap="square" rtlCol="0">
            <a:spAutoFit/>
          </a:bodyPr>
          <a:lstStyle/>
          <a:p>
            <a:pPr algn="ctr"/>
            <a:r>
              <a:rPr lang="en-US" sz="1400" dirty="0">
                <a:latin typeface="Helvetica Neue" panose="02000503000000020004" pitchFamily="2" charset="0"/>
              </a:rPr>
              <a:t>Predicting equipment failures based on sensor data.</a:t>
            </a:r>
          </a:p>
        </p:txBody>
      </p:sp>
    </p:spTree>
    <p:extLst>
      <p:ext uri="{BB962C8B-B14F-4D97-AF65-F5344CB8AC3E}">
        <p14:creationId xmlns:p14="http://schemas.microsoft.com/office/powerpoint/2010/main" val="3593828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30" name="Rectangle 29">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A blue logo with a black background&#10;&#10;Description automatically generated">
            <a:extLst>
              <a:ext uri="{FF2B5EF4-FFF2-40B4-BE49-F238E27FC236}">
                <a16:creationId xmlns:a16="http://schemas.microsoft.com/office/drawing/2014/main" id="{C49F2672-D856-9BA0-EB13-8D389BD8458A}"/>
              </a:ext>
            </a:extLst>
          </p:cNvPr>
          <p:cNvPicPr>
            <a:picLocks noChangeAspect="1"/>
          </p:cNvPicPr>
          <p:nvPr/>
        </p:nvPicPr>
        <p:blipFill>
          <a:blip r:embed="rId2"/>
          <a:stretch>
            <a:fillRect/>
          </a:stretch>
        </p:blipFill>
        <p:spPr>
          <a:xfrm>
            <a:off x="706568" y="1672893"/>
            <a:ext cx="3209544" cy="3209544"/>
          </a:xfrm>
          <a:prstGeom prst="rect">
            <a:avLst/>
          </a:prstGeom>
        </p:spPr>
      </p:pic>
      <p:grpSp>
        <p:nvGrpSpPr>
          <p:cNvPr id="33" name="Group 32">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34" name="Rectangle 33">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logo with a smile&#10;&#10;Description automatically generated">
            <a:extLst>
              <a:ext uri="{FF2B5EF4-FFF2-40B4-BE49-F238E27FC236}">
                <a16:creationId xmlns:a16="http://schemas.microsoft.com/office/drawing/2014/main" id="{B95C38E9-0A51-4771-48B0-8BF5DB57A226}"/>
              </a:ext>
            </a:extLst>
          </p:cNvPr>
          <p:cNvPicPr>
            <a:picLocks noChangeAspect="1"/>
          </p:cNvPicPr>
          <p:nvPr/>
        </p:nvPicPr>
        <p:blipFill>
          <a:blip r:embed="rId3"/>
          <a:stretch>
            <a:fillRect/>
          </a:stretch>
        </p:blipFill>
        <p:spPr>
          <a:xfrm>
            <a:off x="4404655" y="2148692"/>
            <a:ext cx="3382689" cy="2257944"/>
          </a:xfrm>
          <a:prstGeom prst="rect">
            <a:avLst/>
          </a:prstGeom>
        </p:spPr>
      </p:pic>
      <p:grpSp>
        <p:nvGrpSpPr>
          <p:cNvPr id="37" name="Group 36">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38" name="Rectangle 37">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logo of a cloud&#10;&#10;Description automatically generated">
            <a:extLst>
              <a:ext uri="{FF2B5EF4-FFF2-40B4-BE49-F238E27FC236}">
                <a16:creationId xmlns:a16="http://schemas.microsoft.com/office/drawing/2014/main" id="{29BF200E-584D-7369-84EE-EDF6AD7A8602}"/>
              </a:ext>
            </a:extLst>
          </p:cNvPr>
          <p:cNvPicPr>
            <a:picLocks noChangeAspect="1"/>
          </p:cNvPicPr>
          <p:nvPr/>
        </p:nvPicPr>
        <p:blipFill>
          <a:blip r:embed="rId4"/>
          <a:stretch>
            <a:fillRect/>
          </a:stretch>
        </p:blipFill>
        <p:spPr>
          <a:xfrm>
            <a:off x="8275887" y="2274682"/>
            <a:ext cx="3209544" cy="2005965"/>
          </a:xfrm>
          <a:prstGeom prst="rect">
            <a:avLst/>
          </a:prstGeom>
        </p:spPr>
      </p:pic>
    </p:spTree>
    <p:extLst>
      <p:ext uri="{BB962C8B-B14F-4D97-AF65-F5344CB8AC3E}">
        <p14:creationId xmlns:p14="http://schemas.microsoft.com/office/powerpoint/2010/main" val="1664610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2852</TotalTime>
  <Words>1358</Words>
  <Application>Microsoft Macintosh PowerPoint</Application>
  <PresentationFormat>Widescreen</PresentationFormat>
  <Paragraphs>126</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Arial</vt:lpstr>
      <vt:lpstr>Baloo Bhaijaan</vt:lpstr>
      <vt:lpstr>Helvetica Neue</vt:lpstr>
      <vt:lpstr>Menlo</vt:lpstr>
      <vt:lpstr>neue-haas-grotesk-text</vt:lpstr>
      <vt:lpstr>Tw Cen MT</vt:lpstr>
      <vt:lpstr>Tw Cen MT Condensed</vt:lpstr>
      <vt:lpstr>Wingdings 3</vt:lpstr>
      <vt:lpstr>Integral</vt:lpstr>
      <vt:lpstr>Network Anomaly Detection in Cloud-based Management Services using AI</vt:lpstr>
      <vt:lpstr>PowerPoint Presentation</vt:lpstr>
      <vt:lpstr>The Dawn of Artificial Intelligence</vt:lpstr>
      <vt:lpstr>PowerPoint Presentation</vt:lpstr>
      <vt:lpstr>Let’s First understand what Anomaly detection is</vt:lpstr>
      <vt:lpstr>What is anomaly detection?</vt:lpstr>
      <vt:lpstr>PowerPoint Presentation</vt:lpstr>
      <vt:lpstr>Real-life examples of anomaly detection</vt:lpstr>
      <vt:lpstr>PowerPoint Presentation</vt:lpstr>
      <vt:lpstr>PowerPoint Presentation</vt:lpstr>
      <vt:lpstr>PowerPoint Presentation</vt:lpstr>
      <vt:lpstr>PowerPoint Presentation</vt:lpstr>
      <vt:lpstr>Challenges in anomaly detection</vt:lpstr>
      <vt:lpstr>Possible Solutions</vt:lpstr>
      <vt:lpstr>PowerPoint Presentation</vt:lpstr>
      <vt:lpstr>Libraries used:</vt:lpstr>
      <vt:lpstr>Libraries used:</vt:lpstr>
      <vt:lpstr>PowerPoint Presentation</vt:lpstr>
      <vt:lpstr>PowerPoint Presentation</vt:lpstr>
      <vt:lpstr>Thank You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SALVIN THILAK SADASIVAN</dc:creator>
  <cp:lastModifiedBy>SALVIN THILAK SADASIVAN</cp:lastModifiedBy>
  <cp:revision>6</cp:revision>
  <dcterms:created xsi:type="dcterms:W3CDTF">2024-10-01T21:03:25Z</dcterms:created>
  <dcterms:modified xsi:type="dcterms:W3CDTF">2024-10-12T20:42:45Z</dcterms:modified>
</cp:coreProperties>
</file>